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90" r:id="rId3"/>
    <p:sldId id="284" r:id="rId4"/>
    <p:sldId id="268" r:id="rId5"/>
    <p:sldId id="259" r:id="rId6"/>
    <p:sldId id="263" r:id="rId7"/>
    <p:sldId id="285" r:id="rId8"/>
    <p:sldId id="286" r:id="rId9"/>
    <p:sldId id="270" r:id="rId10"/>
    <p:sldId id="293" r:id="rId11"/>
    <p:sldId id="291" r:id="rId12"/>
    <p:sldId id="294" r:id="rId13"/>
    <p:sldId id="292" r:id="rId14"/>
    <p:sldId id="287" r:id="rId15"/>
    <p:sldId id="262" r:id="rId16"/>
    <p:sldId id="289" r:id="rId17"/>
    <p:sldId id="271" r:id="rId18"/>
    <p:sldId id="272" r:id="rId19"/>
    <p:sldId id="273" r:id="rId20"/>
    <p:sldId id="274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99FF"/>
    <a:srgbClr val="004883"/>
    <a:srgbClr val="A29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87989" autoAdjust="0"/>
  </p:normalViewPr>
  <p:slideViewPr>
    <p:cSldViewPr snapToGrid="0">
      <p:cViewPr varScale="1">
        <p:scale>
          <a:sx n="63" d="100"/>
          <a:sy n="63" d="100"/>
        </p:scale>
        <p:origin x="3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C90A5-7D40-4E38-B285-9AE81A0CBECE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D9D26-BFF1-4FF5-BE80-A803D70FC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hematic-of-a-cylindrical-Hall-thruster-CHT-36-A-smaller-surfaceto-volume-ratio-in_fig8_323376145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zay.tubitak.gov.tr/en/uydu-uzay/hal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eyondnerva.com/electric-propulsion/hall-effect-thruster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57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46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36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01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42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6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92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97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74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9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56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https://www.researchgate.net/figure/Schematic-of-a-cylindrical-Hall-thruster-CHT-36-A-smaller-surfaceto-volume-ratio-in_fig8_323376145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20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5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1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25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https://uzay.tubitak.gov.tr/en/uydu-uzay/hale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14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https://beyondnerva.com/electric-propulsion/hall-effect-thrusters/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73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69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12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9D26-BFF1-4FF5-BE80-A803D70FCCC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0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A218-D58C-4BC2-8120-6F84F3D75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C8225-8362-441E-833B-04BA1DF2E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914F1-C0AA-404C-B581-0581B81D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F76C3-E923-453D-B8C7-1D07F4BA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Arizona Space Grant Symposium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3D9FD-A618-4B32-9E6E-4B917A62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8852-671F-4C38-BCBF-CDC5ACA74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4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5B311-5F26-44BC-9A42-FCC3A0D7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2240C-8231-4F2C-8FD6-3A7B743B1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49C23-D97F-43F3-A1D7-6088EB95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A5DE5-EB30-4E2B-89D5-43585ABC4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Arizona Space Grant Symposium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8E9E8-B3C2-48B9-B2A3-7CF66A0D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8852-671F-4C38-BCBF-CDC5ACA74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2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EA71D5-EF2E-41B8-B283-74940144C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BB611-FE69-4A92-880D-3A5EFC723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A9517-E85F-411C-855B-3AD753C4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C30DF-D98E-4B5B-A3D5-CA898EB2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Arizona Space Grant Symposium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CC3C1-E660-4130-A541-30F9808A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8852-671F-4C38-BCBF-CDC5ACA74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9070-1F12-465E-BC02-FE3319EF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43DFD-1F55-46E7-8A11-BF4D861D7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932AD-FD0D-49BD-825C-708343D06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93C19-2A47-462B-935F-A931CF94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Arizona Space Grant Symposium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EFB81-156B-4D9F-82F1-901E8715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8852-671F-4C38-BCBF-CDC5ACA74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5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A56B0-5D77-40D9-B943-F37770596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4C038-70C9-4AB9-AF5C-3D6181D2B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612E4-5E05-4D84-98E8-91D0E870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BF3D3-762B-4B29-BD18-AF79ED4E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Arizona Space Grant Symposium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B8A01-45EE-42E5-9A59-4A9208191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8852-671F-4C38-BCBF-CDC5ACA74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0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CFC8-FF63-4492-B44B-49B07BFF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8411-035E-4890-9F34-0F85C3FF9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4BDF5-2987-4636-A007-92AA8198C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4A0C2-0126-4BCD-8F60-AC52E845D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97AB4-844F-4985-9C3F-51DD0995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Arizona Space Grant Symposium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B08C7-90F1-46B6-A2FB-985813C0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8852-671F-4C38-BCBF-CDC5ACA74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8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CCDB-51DF-4891-9C69-3A2EEE9F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6DEB9-3D11-40F3-9CAF-B28937985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424D5-9168-4613-88EB-FAA6DA5B1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7A37A-8550-48BC-AD8E-162986828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DD4E14-0A27-46E3-A945-F6EB37C61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D91EBF-AEEE-46D4-9178-32682D303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11/16/2019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F1AEE4-03FF-43C0-88C0-1F3A0DC3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Arizona Space Grant Symposium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4F71C-1568-446E-9BC7-89935D9E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8852-671F-4C38-BCBF-CDC5ACA74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BF60B-8902-4B60-91AA-9B550095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DFA78-EAE0-4A8F-ABF8-674C96CF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A47D5-3278-4495-81E4-2D67CED2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Arizona Space Grant Symposium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14521-A406-4E9C-B91A-A1795EAC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8852-671F-4C38-BCBF-CDC5ACA74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9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38147-B1EB-4FC5-A3A7-F4E1A2F5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14D79-EB25-464A-8E33-D236D738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Arizona Space Grant Symposium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5F18-4CE0-4B57-AE1B-0D881784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8852-671F-4C38-BCBF-CDC5ACA74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7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90F8-9CAB-4D52-88C0-C022D9EA2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2849-75A6-45FA-9AA4-BC356A6A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190B7-D217-47A1-844A-9F6B78FD6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B0FAC-94F8-4539-96B9-58AE0D77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7FF34-DC12-426F-92D5-73C530C9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Arizona Space Grant Symposium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7AEBF-F4A2-4747-8DE0-277017F4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8852-671F-4C38-BCBF-CDC5ACA74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63AF4-C521-4035-9BA8-59B9C23F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C0A22-91AB-4C87-B5BE-7DCAB69E1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A0643-E00B-48E4-801B-F150E4C46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4883D-372F-4EDC-8A50-F2049054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C7B12-3660-4F48-A3F0-54E96F45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Arizona Space Grant Symposium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5D87F-3005-4F00-987F-50E84AA6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8852-671F-4C38-BCBF-CDC5ACA74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3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EBE6C4-CE23-4F1E-99C6-50EBCD52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D01CD-8F43-48BC-A41E-C6DFB390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4B343-1B8B-4BD4-949D-E77FFAFAA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DC430-C24F-44D0-9EF5-D9B875409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2020 Arizona Space Grant Symposium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D91A6-E1FF-4470-83BF-AFBED6631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B8852-671F-4C38-BCBF-CDC5ACA74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9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32869D-8E81-44CB-9B5B-F15ED4FBD288}"/>
              </a:ext>
            </a:extLst>
          </p:cNvPr>
          <p:cNvSpPr/>
          <p:nvPr/>
        </p:nvSpPr>
        <p:spPr>
          <a:xfrm>
            <a:off x="-100614" y="1956303"/>
            <a:ext cx="12393227" cy="2214662"/>
          </a:xfrm>
          <a:prstGeom prst="rect">
            <a:avLst/>
          </a:prstGeom>
          <a:solidFill>
            <a:srgbClr val="004883"/>
          </a:solidFill>
          <a:ln w="28575">
            <a:solidFill>
              <a:srgbClr val="A2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BB73E-3DEE-4A7D-A20B-B1F56673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863" y="1956303"/>
            <a:ext cx="9364716" cy="2214662"/>
          </a:xfrm>
        </p:spPr>
        <p:txBody>
          <a:bodyPr anchor="ctr">
            <a:no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Preliminary Design of a Cube Satellite Compliant Hall Thruster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9B94E4-C759-42C2-B519-92FE1D7B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863" y="4282378"/>
            <a:ext cx="11206822" cy="1088408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Alexis M. F. Hepburn, Embry-Riddle Aeronautical University</a:t>
            </a:r>
          </a:p>
        </p:txBody>
      </p:sp>
      <p:pic>
        <p:nvPicPr>
          <p:cNvPr id="14" name="Picture 4" descr="Related image">
            <a:extLst>
              <a:ext uri="{FF2B5EF4-FFF2-40B4-BE49-F238E27FC236}">
                <a16:creationId xmlns:a16="http://schemas.microsoft.com/office/drawing/2014/main" id="{6217BB93-74CA-410D-8899-8DF4319E6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5036" r="23534" b="36952"/>
          <a:stretch/>
        </p:blipFill>
        <p:spPr bwMode="auto">
          <a:xfrm>
            <a:off x="10043150" y="2067716"/>
            <a:ext cx="1927684" cy="1991835"/>
          </a:xfrm>
          <a:prstGeom prst="rect">
            <a:avLst/>
          </a:prstGeom>
          <a:noFill/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B50FD758-EEF1-4096-BE65-A335B408B7D1}"/>
              </a:ext>
            </a:extLst>
          </p:cNvPr>
          <p:cNvSpPr txBox="1">
            <a:spLocks/>
          </p:cNvSpPr>
          <p:nvPr/>
        </p:nvSpPr>
        <p:spPr>
          <a:xfrm>
            <a:off x="178216" y="6205754"/>
            <a:ext cx="2925202" cy="611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April 18, 2020</a:t>
            </a:r>
          </a:p>
        </p:txBody>
      </p:sp>
      <p:pic>
        <p:nvPicPr>
          <p:cNvPr id="1026" name="Picture 2" descr="Arizona Space Grant Consortium Logo Repository | Arizona Space ...">
            <a:extLst>
              <a:ext uri="{FF2B5EF4-FFF2-40B4-BE49-F238E27FC236}">
                <a16:creationId xmlns:a16="http://schemas.microsoft.com/office/drawing/2014/main" id="{E946B485-A9A3-4886-80BA-00AA44204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213" y="6344653"/>
            <a:ext cx="2091558" cy="33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15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01C091-1A31-4877-9D7D-0797A4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40" y="6357429"/>
            <a:ext cx="4759171" cy="365125"/>
          </a:xfrm>
        </p:spPr>
        <p:txBody>
          <a:bodyPr/>
          <a:lstStyle/>
          <a:p>
            <a:r>
              <a:rPr lang="en-US" sz="160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  <a:endParaRPr lang="en-US" sz="1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BB73E-3DEE-4A7D-A20B-B1F56673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59797"/>
            <a:ext cx="10515600" cy="124287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AGENDA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47E30-6556-4AE6-B7D6-173AEB64ED53}"/>
              </a:ext>
            </a:extLst>
          </p:cNvPr>
          <p:cNvSpPr/>
          <p:nvPr/>
        </p:nvSpPr>
        <p:spPr>
          <a:xfrm>
            <a:off x="-124287" y="159798"/>
            <a:ext cx="12393227" cy="1038688"/>
          </a:xfrm>
          <a:prstGeom prst="rect">
            <a:avLst/>
          </a:prstGeom>
          <a:solidFill>
            <a:srgbClr val="004883"/>
          </a:solidFill>
          <a:ln w="28575">
            <a:solidFill>
              <a:srgbClr val="A2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8496EB-CC44-4A01-8570-5B1F3A5DF2F8}"/>
              </a:ext>
            </a:extLst>
          </p:cNvPr>
          <p:cNvSpPr txBox="1">
            <a:spLocks/>
          </p:cNvSpPr>
          <p:nvPr/>
        </p:nvSpPr>
        <p:spPr>
          <a:xfrm>
            <a:off x="625136" y="159797"/>
            <a:ext cx="10515600" cy="103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Test Article Preparation</a:t>
            </a:r>
          </a:p>
        </p:txBody>
      </p:sp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A11ECA69-C3C7-43CC-99E1-7BB5022AB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19170"/>
          <a:stretch/>
        </p:blipFill>
        <p:spPr bwMode="auto">
          <a:xfrm>
            <a:off x="10329418" y="223181"/>
            <a:ext cx="1391765" cy="9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AB17ACDC-90BB-433C-B6F6-6F3E58FA2A9E}"/>
              </a:ext>
            </a:extLst>
          </p:cNvPr>
          <p:cNvSpPr txBox="1">
            <a:spLocks/>
          </p:cNvSpPr>
          <p:nvPr/>
        </p:nvSpPr>
        <p:spPr>
          <a:xfrm>
            <a:off x="838200" y="1606858"/>
            <a:ext cx="5613400" cy="457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A363ABD6-F91E-4801-812D-AA57618D7A00}"/>
              </a:ext>
            </a:extLst>
          </p:cNvPr>
          <p:cNvSpPr txBox="1">
            <a:spLocks/>
          </p:cNvSpPr>
          <p:nvPr/>
        </p:nvSpPr>
        <p:spPr>
          <a:xfrm>
            <a:off x="838200" y="1606858"/>
            <a:ext cx="5613400" cy="4570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00" b="1" dirty="0">
                <a:latin typeface="Helvetica" panose="020B0604020202020204" pitchFamily="34" charset="0"/>
                <a:cs typeface="Helvetica" panose="020B0604020202020204" pitchFamily="34" charset="0"/>
              </a:rPr>
              <a:t>Machining</a:t>
            </a: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All components were machined </a:t>
            </a:r>
          </a:p>
          <a:p>
            <a:pPr marL="457200" lvl="1" indent="0">
              <a:buNone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 deburred</a:t>
            </a:r>
          </a:p>
          <a:p>
            <a:pPr lvl="2"/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3100" b="1" dirty="0">
                <a:latin typeface="Helvetica" panose="020B0604020202020204" pitchFamily="34" charset="0"/>
                <a:cs typeface="Helvetica" panose="020B0604020202020204" pitchFamily="34" charset="0"/>
              </a:rPr>
              <a:t>Insulating</a:t>
            </a: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Every metallic component was insulated with electrical and thermal insulation varnish</a:t>
            </a:r>
          </a:p>
          <a:p>
            <a:pPr marL="914400" lvl="2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3100" b="1" dirty="0">
                <a:latin typeface="Helvetica" panose="020B0604020202020204" pitchFamily="34" charset="0"/>
                <a:cs typeface="Helvetica" panose="020B0604020202020204" pitchFamily="34" charset="0"/>
              </a:rPr>
              <a:t>Electrical Continuity Tests</a:t>
            </a: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Each electrical connection was verified after each step to ensure continuity</a:t>
            </a:r>
          </a:p>
        </p:txBody>
      </p:sp>
      <p:pic>
        <p:nvPicPr>
          <p:cNvPr id="6" name="Picture 5" descr="A person sitting on a table&#10;&#10;Description automatically generated">
            <a:extLst>
              <a:ext uri="{FF2B5EF4-FFF2-40B4-BE49-F238E27FC236}">
                <a16:creationId xmlns:a16="http://schemas.microsoft.com/office/drawing/2014/main" id="{4C371FAC-C879-4DEA-BC7A-F5BD1D5E3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76" y="2056799"/>
            <a:ext cx="4893628" cy="3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0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01C091-1A31-4877-9D7D-0797A4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40" y="6357429"/>
            <a:ext cx="4759171" cy="365125"/>
          </a:xfrm>
        </p:spPr>
        <p:txBody>
          <a:bodyPr/>
          <a:lstStyle/>
          <a:p>
            <a:r>
              <a:rPr lang="en-US" sz="160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  <a:endParaRPr lang="en-US" sz="1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BB73E-3DEE-4A7D-A20B-B1F56673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59797"/>
            <a:ext cx="10515600" cy="124287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AGENDA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47E30-6556-4AE6-B7D6-173AEB64ED53}"/>
              </a:ext>
            </a:extLst>
          </p:cNvPr>
          <p:cNvSpPr/>
          <p:nvPr/>
        </p:nvSpPr>
        <p:spPr>
          <a:xfrm>
            <a:off x="-124287" y="159798"/>
            <a:ext cx="12393227" cy="1038688"/>
          </a:xfrm>
          <a:prstGeom prst="rect">
            <a:avLst/>
          </a:prstGeom>
          <a:solidFill>
            <a:srgbClr val="004883"/>
          </a:solidFill>
          <a:ln w="28575">
            <a:solidFill>
              <a:srgbClr val="A2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8496EB-CC44-4A01-8570-5B1F3A5DF2F8}"/>
              </a:ext>
            </a:extLst>
          </p:cNvPr>
          <p:cNvSpPr txBox="1">
            <a:spLocks/>
          </p:cNvSpPr>
          <p:nvPr/>
        </p:nvSpPr>
        <p:spPr>
          <a:xfrm>
            <a:off x="625136" y="159797"/>
            <a:ext cx="10515600" cy="103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Test Stand</a:t>
            </a:r>
          </a:p>
        </p:txBody>
      </p:sp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A11ECA69-C3C7-43CC-99E1-7BB5022AB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19170"/>
          <a:stretch/>
        </p:blipFill>
        <p:spPr bwMode="auto">
          <a:xfrm>
            <a:off x="10329418" y="223181"/>
            <a:ext cx="1391765" cy="9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1B79CF28-7AE2-4128-8A8D-1EF0259CF9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3" t="11773" r="18693" b="3615"/>
          <a:stretch/>
        </p:blipFill>
        <p:spPr>
          <a:xfrm>
            <a:off x="3330766" y="1747699"/>
            <a:ext cx="5530468" cy="417094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6D954F9-3FFE-49BE-A3D3-AF312E827FF2}"/>
              </a:ext>
            </a:extLst>
          </p:cNvPr>
          <p:cNvSpPr txBox="1"/>
          <p:nvPr/>
        </p:nvSpPr>
        <p:spPr>
          <a:xfrm>
            <a:off x="347731" y="3906725"/>
            <a:ext cx="3213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Iskoola Pota" panose="020B0502040204020203" pitchFamily="34" charset="0"/>
                <a:cs typeface="Iskoola Pota" panose="020B0502040204020203" pitchFamily="34" charset="0"/>
              </a:rPr>
              <a:t>Grounded legs</a:t>
            </a:r>
          </a:p>
          <a:p>
            <a:pPr algn="ctr"/>
            <a:r>
              <a:rPr lang="en-US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Thruster remains an independent electrical circuit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7440D0A-E26D-4B5D-A9E2-8A965C2014EF}"/>
              </a:ext>
            </a:extLst>
          </p:cNvPr>
          <p:cNvCxnSpPr>
            <a:cxnSpLocks/>
          </p:cNvCxnSpPr>
          <p:nvPr/>
        </p:nvCxnSpPr>
        <p:spPr>
          <a:xfrm flipV="1">
            <a:off x="2985571" y="3833173"/>
            <a:ext cx="605928" cy="3642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F64D9A6-04DF-4F11-B384-B9082EE23FE0}"/>
              </a:ext>
            </a:extLst>
          </p:cNvPr>
          <p:cNvSpPr txBox="1"/>
          <p:nvPr/>
        </p:nvSpPr>
        <p:spPr>
          <a:xfrm>
            <a:off x="2901361" y="5199695"/>
            <a:ext cx="3532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Iskoola Pota" panose="020B0502040204020203" pitchFamily="34" charset="0"/>
                <a:cs typeface="Iskoola Pota" panose="020B0502040204020203" pitchFamily="34" charset="0"/>
              </a:rPr>
              <a:t>Sliding Channels</a:t>
            </a:r>
          </a:p>
          <a:p>
            <a:pPr algn="ctr"/>
            <a:r>
              <a:rPr lang="en-US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Test article can be moved closer and farther from test instruments</a:t>
            </a:r>
            <a:r>
              <a:rPr lang="en-US" sz="2000" b="1" u="sng" dirty="0">
                <a:latin typeface="Iskoola Pota" panose="020B0502040204020203" pitchFamily="34" charset="0"/>
                <a:cs typeface="Iskoola Pota" panose="020B0502040204020203" pitchFamily="34" charset="0"/>
              </a:rPr>
              <a:t>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101F4A-8147-499C-AB79-65EFAAD38C37}"/>
              </a:ext>
            </a:extLst>
          </p:cNvPr>
          <p:cNvCxnSpPr>
            <a:cxnSpLocks/>
          </p:cNvCxnSpPr>
          <p:nvPr/>
        </p:nvCxnSpPr>
        <p:spPr>
          <a:xfrm flipV="1">
            <a:off x="5188945" y="4360031"/>
            <a:ext cx="372736" cy="8396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BFB955C-1FD4-4F29-9122-F548B81EACDA}"/>
              </a:ext>
            </a:extLst>
          </p:cNvPr>
          <p:cNvSpPr txBox="1"/>
          <p:nvPr/>
        </p:nvSpPr>
        <p:spPr>
          <a:xfrm>
            <a:off x="7984591" y="5248012"/>
            <a:ext cx="4111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Iskoola Pota" panose="020B0502040204020203" pitchFamily="34" charset="0"/>
                <a:cs typeface="Iskoola Pota" panose="020B0502040204020203" pitchFamily="34" charset="0"/>
              </a:rPr>
              <a:t>Data Acquisition Attach Points</a:t>
            </a:r>
          </a:p>
          <a:p>
            <a:pPr algn="ctr"/>
            <a:r>
              <a:rPr lang="en-US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Modular holes for integration of test equipment</a:t>
            </a:r>
            <a:endParaRPr lang="en-US" sz="2000" b="1" u="sng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549EF5B-372A-47C6-82DC-1646EA96C2C2}"/>
              </a:ext>
            </a:extLst>
          </p:cNvPr>
          <p:cNvCxnSpPr>
            <a:cxnSpLocks/>
          </p:cNvCxnSpPr>
          <p:nvPr/>
        </p:nvCxnSpPr>
        <p:spPr>
          <a:xfrm flipH="1" flipV="1">
            <a:off x="7877060" y="4715220"/>
            <a:ext cx="574851" cy="5490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8B61999-7A26-4660-9D5B-B4FB1FC2C427}"/>
              </a:ext>
            </a:extLst>
          </p:cNvPr>
          <p:cNvSpPr txBox="1"/>
          <p:nvPr/>
        </p:nvSpPr>
        <p:spPr>
          <a:xfrm>
            <a:off x="8563116" y="1333621"/>
            <a:ext cx="3532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Iskoola Pota" panose="020B0502040204020203" pitchFamily="34" charset="0"/>
                <a:cs typeface="Iskoola Pota" panose="020B0502040204020203" pitchFamily="34" charset="0"/>
              </a:rPr>
              <a:t>Cathode Mount</a:t>
            </a:r>
          </a:p>
          <a:p>
            <a:pPr algn="ctr"/>
            <a:r>
              <a:rPr lang="en-US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Variable distance and angle of intersection to plasma discharge</a:t>
            </a:r>
            <a:endParaRPr lang="en-US" sz="2000" b="1" u="sng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2C98EC1-9AAA-4692-8E7E-69BD0DDDFE03}"/>
              </a:ext>
            </a:extLst>
          </p:cNvPr>
          <p:cNvCxnSpPr>
            <a:cxnSpLocks/>
          </p:cNvCxnSpPr>
          <p:nvPr/>
        </p:nvCxnSpPr>
        <p:spPr>
          <a:xfrm flipH="1">
            <a:off x="8563116" y="2394203"/>
            <a:ext cx="878339" cy="3320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BF7CC01-7927-443E-9E82-211A3E5BA770}"/>
              </a:ext>
            </a:extLst>
          </p:cNvPr>
          <p:cNvSpPr txBox="1"/>
          <p:nvPr/>
        </p:nvSpPr>
        <p:spPr>
          <a:xfrm>
            <a:off x="56917" y="1580616"/>
            <a:ext cx="3964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Iskoola Pota" panose="020B0502040204020203" pitchFamily="34" charset="0"/>
                <a:cs typeface="Iskoola Pota" panose="020B0502040204020203" pitchFamily="34" charset="0"/>
              </a:rPr>
              <a:t>Thruster Integration Plate</a:t>
            </a:r>
          </a:p>
          <a:p>
            <a:pPr algn="ctr"/>
            <a:r>
              <a:rPr lang="en-US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Removeable thruster integration plate permits construction separate of the test stand</a:t>
            </a:r>
            <a:endParaRPr lang="en-US" sz="2000" b="1" u="sng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B19F9BF-DEF2-4E73-9A98-5104AC922B4E}"/>
              </a:ext>
            </a:extLst>
          </p:cNvPr>
          <p:cNvCxnSpPr>
            <a:cxnSpLocks/>
          </p:cNvCxnSpPr>
          <p:nvPr/>
        </p:nvCxnSpPr>
        <p:spPr>
          <a:xfrm>
            <a:off x="3899971" y="2115239"/>
            <a:ext cx="1057619" cy="2340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14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01C091-1A31-4877-9D7D-0797A4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40" y="6357429"/>
            <a:ext cx="4759171" cy="365125"/>
          </a:xfrm>
        </p:spPr>
        <p:txBody>
          <a:bodyPr/>
          <a:lstStyle/>
          <a:p>
            <a:r>
              <a:rPr lang="en-US" sz="160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  <a:endParaRPr lang="en-US" sz="1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BB73E-3DEE-4A7D-A20B-B1F56673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59797"/>
            <a:ext cx="10515600" cy="124287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AGENDA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47E30-6556-4AE6-B7D6-173AEB64ED53}"/>
              </a:ext>
            </a:extLst>
          </p:cNvPr>
          <p:cNvSpPr/>
          <p:nvPr/>
        </p:nvSpPr>
        <p:spPr>
          <a:xfrm>
            <a:off x="-124287" y="159798"/>
            <a:ext cx="12393227" cy="1038688"/>
          </a:xfrm>
          <a:prstGeom prst="rect">
            <a:avLst/>
          </a:prstGeom>
          <a:solidFill>
            <a:srgbClr val="004883"/>
          </a:solidFill>
          <a:ln w="28575">
            <a:solidFill>
              <a:srgbClr val="A2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8496EB-CC44-4A01-8570-5B1F3A5DF2F8}"/>
              </a:ext>
            </a:extLst>
          </p:cNvPr>
          <p:cNvSpPr txBox="1">
            <a:spLocks/>
          </p:cNvSpPr>
          <p:nvPr/>
        </p:nvSpPr>
        <p:spPr>
          <a:xfrm>
            <a:off x="625136" y="159797"/>
            <a:ext cx="10515600" cy="103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Vacuum Chamber Preparation</a:t>
            </a:r>
          </a:p>
        </p:txBody>
      </p:sp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A11ECA69-C3C7-43CC-99E1-7BB5022AB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19170"/>
          <a:stretch/>
        </p:blipFill>
        <p:spPr bwMode="auto">
          <a:xfrm>
            <a:off x="10329418" y="223181"/>
            <a:ext cx="1391765" cy="9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AB17ACDC-90BB-433C-B6F6-6F3E58FA2A9E}"/>
              </a:ext>
            </a:extLst>
          </p:cNvPr>
          <p:cNvSpPr txBox="1">
            <a:spLocks/>
          </p:cNvSpPr>
          <p:nvPr/>
        </p:nvSpPr>
        <p:spPr>
          <a:xfrm>
            <a:off x="838200" y="1606858"/>
            <a:ext cx="5613400" cy="457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A picture containing indoor, black, seat, small&#10;&#10;Description automatically generated">
            <a:extLst>
              <a:ext uri="{FF2B5EF4-FFF2-40B4-BE49-F238E27FC236}">
                <a16:creationId xmlns:a16="http://schemas.microsoft.com/office/drawing/2014/main" id="{74165CE0-64D5-4B72-AE18-7763D9543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6" y="1692960"/>
            <a:ext cx="5344949" cy="4008712"/>
          </a:xfrm>
          <a:prstGeom prst="rect">
            <a:avLst/>
          </a:prstGeom>
        </p:spPr>
      </p:pic>
      <p:pic>
        <p:nvPicPr>
          <p:cNvPr id="7" name="Picture 6" descr="A picture containing indoor, table, room, sitting&#10;&#10;Description automatically generated">
            <a:extLst>
              <a:ext uri="{FF2B5EF4-FFF2-40B4-BE49-F238E27FC236}">
                <a16:creationId xmlns:a16="http://schemas.microsoft.com/office/drawing/2014/main" id="{A46A7CBF-D6C7-44AA-835B-ADE79723D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97" y="1692960"/>
            <a:ext cx="5344949" cy="40087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8ADBCC-C8F7-40D4-8556-29F62BD3646C}"/>
              </a:ext>
            </a:extLst>
          </p:cNvPr>
          <p:cNvSpPr txBox="1"/>
          <p:nvPr/>
        </p:nvSpPr>
        <p:spPr>
          <a:xfrm>
            <a:off x="1690882" y="5776853"/>
            <a:ext cx="3213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BEFORE</a:t>
            </a:r>
            <a:endParaRPr lang="en-US" sz="20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A98310-912A-4889-B462-F97B6BA5FBFB}"/>
              </a:ext>
            </a:extLst>
          </p:cNvPr>
          <p:cNvSpPr txBox="1"/>
          <p:nvPr/>
        </p:nvSpPr>
        <p:spPr>
          <a:xfrm>
            <a:off x="7336043" y="5776853"/>
            <a:ext cx="3213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AFTER</a:t>
            </a:r>
            <a:endParaRPr lang="en-US" sz="20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40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01C091-1A31-4877-9D7D-0797A4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40" y="6357429"/>
            <a:ext cx="4759171" cy="365125"/>
          </a:xfrm>
        </p:spPr>
        <p:txBody>
          <a:bodyPr/>
          <a:lstStyle/>
          <a:p>
            <a:r>
              <a:rPr lang="en-US" sz="1600" dirty="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BB73E-3DEE-4A7D-A20B-B1F56673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59797"/>
            <a:ext cx="10515600" cy="124287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AGENDA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47E30-6556-4AE6-B7D6-173AEB64ED53}"/>
              </a:ext>
            </a:extLst>
          </p:cNvPr>
          <p:cNvSpPr/>
          <p:nvPr/>
        </p:nvSpPr>
        <p:spPr>
          <a:xfrm>
            <a:off x="-124287" y="159798"/>
            <a:ext cx="12393227" cy="1038688"/>
          </a:xfrm>
          <a:prstGeom prst="rect">
            <a:avLst/>
          </a:prstGeom>
          <a:solidFill>
            <a:srgbClr val="004883"/>
          </a:solidFill>
          <a:ln w="28575">
            <a:solidFill>
              <a:srgbClr val="A2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8496EB-CC44-4A01-8570-5B1F3A5DF2F8}"/>
              </a:ext>
            </a:extLst>
          </p:cNvPr>
          <p:cNvSpPr txBox="1">
            <a:spLocks/>
          </p:cNvSpPr>
          <p:nvPr/>
        </p:nvSpPr>
        <p:spPr>
          <a:xfrm>
            <a:off x="625136" y="159797"/>
            <a:ext cx="10515600" cy="103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Testing Integration</a:t>
            </a:r>
          </a:p>
        </p:txBody>
      </p:sp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A11ECA69-C3C7-43CC-99E1-7BB5022AB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19170"/>
          <a:stretch/>
        </p:blipFill>
        <p:spPr bwMode="auto">
          <a:xfrm>
            <a:off x="10329418" y="223181"/>
            <a:ext cx="1391765" cy="9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260834D8-CD3D-45C6-9D16-DF07A66966A9}"/>
              </a:ext>
            </a:extLst>
          </p:cNvPr>
          <p:cNvGrpSpPr/>
          <p:nvPr/>
        </p:nvGrpSpPr>
        <p:grpSpPr>
          <a:xfrm>
            <a:off x="2952277" y="1550572"/>
            <a:ext cx="6511925" cy="4715584"/>
            <a:chOff x="3185447" y="1544049"/>
            <a:chExt cx="6511925" cy="4715584"/>
          </a:xfrm>
        </p:grpSpPr>
        <p:pic>
          <p:nvPicPr>
            <p:cNvPr id="4" name="Picture 3" descr="A picture containing animal, lobster, red&#10;&#10;Description automatically generated">
              <a:extLst>
                <a:ext uri="{FF2B5EF4-FFF2-40B4-BE49-F238E27FC236}">
                  <a16:creationId xmlns:a16="http://schemas.microsoft.com/office/drawing/2014/main" id="{D339BE08-8611-47F1-A351-20E155944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447" y="1544049"/>
              <a:ext cx="6287445" cy="47155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E3B8001-0545-43AD-AEF7-48A0741FD5E6}"/>
                </a:ext>
              </a:extLst>
            </p:cNvPr>
            <p:cNvCxnSpPr>
              <a:cxnSpLocks/>
              <a:stCxn id="66" idx="1"/>
            </p:cNvCxnSpPr>
            <p:nvPr/>
          </p:nvCxnSpPr>
          <p:spPr>
            <a:xfrm flipH="1" flipV="1">
              <a:off x="9115913" y="4071076"/>
              <a:ext cx="581459" cy="22552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652EB30-D623-4959-85B1-44FD3947371B}"/>
                </a:ext>
              </a:extLst>
            </p:cNvPr>
            <p:cNvCxnSpPr>
              <a:cxnSpLocks/>
              <a:stCxn id="66" idx="1"/>
            </p:cNvCxnSpPr>
            <p:nvPr/>
          </p:nvCxnSpPr>
          <p:spPr>
            <a:xfrm flipH="1">
              <a:off x="9224770" y="4296598"/>
              <a:ext cx="472602" cy="64208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BDAF1FE0-AC37-44B5-8A18-5C31AE224E6F}"/>
              </a:ext>
            </a:extLst>
          </p:cNvPr>
          <p:cNvSpPr txBox="1"/>
          <p:nvPr/>
        </p:nvSpPr>
        <p:spPr>
          <a:xfrm>
            <a:off x="145200" y="1550572"/>
            <a:ext cx="259142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CC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Anode System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3BB923-1119-40C8-9FA0-4E0B785DDCE0}"/>
              </a:ext>
            </a:extLst>
          </p:cNvPr>
          <p:cNvSpPr txBox="1"/>
          <p:nvPr/>
        </p:nvSpPr>
        <p:spPr>
          <a:xfrm>
            <a:off x="9455374" y="1551648"/>
            <a:ext cx="2587752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Thruster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9B38E49-E5AA-4A71-A8F1-FB1748DB39D8}"/>
              </a:ext>
            </a:extLst>
          </p:cNvPr>
          <p:cNvSpPr txBox="1"/>
          <p:nvPr/>
        </p:nvSpPr>
        <p:spPr>
          <a:xfrm>
            <a:off x="145200" y="3949178"/>
            <a:ext cx="2591425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Solenoid Electrical Connections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37D09F3-3DCD-49FD-B9BD-ACA2EC3A9CFC}"/>
              </a:ext>
            </a:extLst>
          </p:cNvPr>
          <p:cNvSpPr txBox="1"/>
          <p:nvPr/>
        </p:nvSpPr>
        <p:spPr>
          <a:xfrm>
            <a:off x="9464202" y="3949178"/>
            <a:ext cx="2587752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Cathode Electrical Connections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B90A2FF-A39F-4B5E-A2AE-A1338A587D6A}"/>
              </a:ext>
            </a:extLst>
          </p:cNvPr>
          <p:cNvSpPr txBox="1"/>
          <p:nvPr/>
        </p:nvSpPr>
        <p:spPr>
          <a:xfrm>
            <a:off x="145201" y="1951758"/>
            <a:ext cx="2591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1/8”stainless steel tubing to 1/4” tubing with Teflon tape and ground wire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CDC757-8DD9-46C9-92B2-F35D5770BFC8}"/>
              </a:ext>
            </a:extLst>
          </p:cNvPr>
          <p:cNvSpPr txBox="1"/>
          <p:nvPr/>
        </p:nvSpPr>
        <p:spPr>
          <a:xfrm>
            <a:off x="136373" y="4658754"/>
            <a:ext cx="2591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Inner and outer solenoids wired separately in four complete series circuits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36563FB-48FD-4CB6-86C4-443AFFF0C25B}"/>
              </a:ext>
            </a:extLst>
          </p:cNvPr>
          <p:cNvSpPr txBox="1"/>
          <p:nvPr/>
        </p:nvSpPr>
        <p:spPr>
          <a:xfrm>
            <a:off x="9449118" y="1951757"/>
            <a:ext cx="2591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Mounted to a modular integration plate that can be removed from the thrust stand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6C91291-FC65-46BF-BE5B-ED15D43AFB47}"/>
              </a:ext>
            </a:extLst>
          </p:cNvPr>
          <p:cNvSpPr txBox="1"/>
          <p:nvPr/>
        </p:nvSpPr>
        <p:spPr>
          <a:xfrm>
            <a:off x="9449118" y="4672525"/>
            <a:ext cx="2591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Independent power source limits risk of damaging connections or overheating LaB</a:t>
            </a:r>
            <a:r>
              <a:rPr lang="en-US" sz="2000" baseline="-25000" dirty="0">
                <a:latin typeface="Iskoola Pota" panose="020B0502040204020203" pitchFamily="34" charset="0"/>
                <a:cs typeface="Iskoola Pota" panose="020B0502040204020203" pitchFamily="34" charset="0"/>
              </a:rPr>
              <a:t>6</a:t>
            </a:r>
            <a:r>
              <a:rPr lang="en-US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 crystal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561538A-19EB-49FB-81D6-23195074D0B9}"/>
              </a:ext>
            </a:extLst>
          </p:cNvPr>
          <p:cNvCxnSpPr>
            <a:cxnSpLocks/>
          </p:cNvCxnSpPr>
          <p:nvPr/>
        </p:nvCxnSpPr>
        <p:spPr>
          <a:xfrm flipH="1">
            <a:off x="6531429" y="1746200"/>
            <a:ext cx="2917690" cy="146187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4D46249-C83B-4B0C-A7DB-BF8C3D7EE6F0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2736625" y="1750627"/>
            <a:ext cx="2085842" cy="1650541"/>
          </a:xfrm>
          <a:prstGeom prst="straightConnector1">
            <a:avLst/>
          </a:prstGeom>
          <a:ln w="38100">
            <a:solidFill>
              <a:srgbClr val="CC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B0E0184-749D-409F-8CF5-C9F03746FF10}"/>
              </a:ext>
            </a:extLst>
          </p:cNvPr>
          <p:cNvCxnSpPr>
            <a:cxnSpLocks/>
          </p:cNvCxnSpPr>
          <p:nvPr/>
        </p:nvCxnSpPr>
        <p:spPr>
          <a:xfrm>
            <a:off x="2727797" y="4331652"/>
            <a:ext cx="1593832" cy="784634"/>
          </a:xfrm>
          <a:prstGeom prst="straightConnector1">
            <a:avLst/>
          </a:prstGeom>
          <a:ln w="381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700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01C091-1A31-4877-9D7D-0797A4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40" y="6357429"/>
            <a:ext cx="4759171" cy="365125"/>
          </a:xfrm>
        </p:spPr>
        <p:txBody>
          <a:bodyPr/>
          <a:lstStyle/>
          <a:p>
            <a:r>
              <a:rPr lang="en-US" sz="160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  <a:endParaRPr lang="en-US" sz="1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BB73E-3DEE-4A7D-A20B-B1F56673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59797"/>
            <a:ext cx="10515600" cy="124287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AGENDA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47E30-6556-4AE6-B7D6-173AEB64ED53}"/>
              </a:ext>
            </a:extLst>
          </p:cNvPr>
          <p:cNvSpPr/>
          <p:nvPr/>
        </p:nvSpPr>
        <p:spPr>
          <a:xfrm>
            <a:off x="-124287" y="159798"/>
            <a:ext cx="12393227" cy="1038688"/>
          </a:xfrm>
          <a:prstGeom prst="rect">
            <a:avLst/>
          </a:prstGeom>
          <a:solidFill>
            <a:srgbClr val="004883"/>
          </a:solidFill>
          <a:ln w="28575">
            <a:solidFill>
              <a:srgbClr val="A2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8496EB-CC44-4A01-8570-5B1F3A5DF2F8}"/>
              </a:ext>
            </a:extLst>
          </p:cNvPr>
          <p:cNvSpPr txBox="1">
            <a:spLocks/>
          </p:cNvSpPr>
          <p:nvPr/>
        </p:nvSpPr>
        <p:spPr>
          <a:xfrm>
            <a:off x="625136" y="159797"/>
            <a:ext cx="10515600" cy="103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Current Timeline</a:t>
            </a:r>
          </a:p>
        </p:txBody>
      </p:sp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A11ECA69-C3C7-43CC-99E1-7BB5022AB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19170"/>
          <a:stretch/>
        </p:blipFill>
        <p:spPr bwMode="auto">
          <a:xfrm>
            <a:off x="10329418" y="223181"/>
            <a:ext cx="1391765" cy="9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16FBBDA-D8D4-46BA-87A2-E3CE350A6BEF}"/>
              </a:ext>
            </a:extLst>
          </p:cNvPr>
          <p:cNvGrpSpPr/>
          <p:nvPr/>
        </p:nvGrpSpPr>
        <p:grpSpPr>
          <a:xfrm>
            <a:off x="-865371" y="1981810"/>
            <a:ext cx="13559010" cy="4110760"/>
            <a:chOff x="-182584" y="2062326"/>
            <a:chExt cx="12192000" cy="3696316"/>
          </a:xfrm>
        </p:grpSpPr>
        <p:pic>
          <p:nvPicPr>
            <p:cNvPr id="7" name="Picture 6" descr="A picture containing flower, bird&#10;&#10;Description automatically generated">
              <a:extLst>
                <a:ext uri="{FF2B5EF4-FFF2-40B4-BE49-F238E27FC236}">
                  <a16:creationId xmlns:a16="http://schemas.microsoft.com/office/drawing/2014/main" id="{DE40C743-DF91-43D9-A822-1EDADFC71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2584" y="2062326"/>
              <a:ext cx="12192000" cy="3696316"/>
            </a:xfrm>
            <a:prstGeom prst="rect">
              <a:avLst/>
            </a:prstGeom>
          </p:spPr>
        </p:pic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678C3A2E-747A-4BF2-9C42-E52B23439786}"/>
                </a:ext>
              </a:extLst>
            </p:cNvPr>
            <p:cNvSpPr/>
            <p:nvPr/>
          </p:nvSpPr>
          <p:spPr>
            <a:xfrm>
              <a:off x="6312809" y="3984054"/>
              <a:ext cx="182584" cy="368613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0381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01C091-1A31-4877-9D7D-0797A4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40" y="6357429"/>
            <a:ext cx="4759171" cy="365125"/>
          </a:xfrm>
        </p:spPr>
        <p:txBody>
          <a:bodyPr/>
          <a:lstStyle/>
          <a:p>
            <a:r>
              <a:rPr lang="en-US" sz="160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  <a:endParaRPr lang="en-US" sz="1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BB73E-3DEE-4A7D-A20B-B1F56673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59797"/>
            <a:ext cx="10515600" cy="124287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AGENDA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47E30-6556-4AE6-B7D6-173AEB64ED53}"/>
              </a:ext>
            </a:extLst>
          </p:cNvPr>
          <p:cNvSpPr/>
          <p:nvPr/>
        </p:nvSpPr>
        <p:spPr>
          <a:xfrm>
            <a:off x="-124287" y="159798"/>
            <a:ext cx="12393227" cy="1038688"/>
          </a:xfrm>
          <a:prstGeom prst="rect">
            <a:avLst/>
          </a:prstGeom>
          <a:solidFill>
            <a:srgbClr val="004883"/>
          </a:solidFill>
          <a:ln w="28575">
            <a:solidFill>
              <a:srgbClr val="A2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8496EB-CC44-4A01-8570-5B1F3A5DF2F8}"/>
              </a:ext>
            </a:extLst>
          </p:cNvPr>
          <p:cNvSpPr txBox="1">
            <a:spLocks/>
          </p:cNvSpPr>
          <p:nvPr/>
        </p:nvSpPr>
        <p:spPr>
          <a:xfrm>
            <a:off x="625136" y="159797"/>
            <a:ext cx="10515600" cy="103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Thank You</a:t>
            </a:r>
          </a:p>
        </p:txBody>
      </p:sp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A11ECA69-C3C7-43CC-99E1-7BB5022AB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19170"/>
          <a:stretch/>
        </p:blipFill>
        <p:spPr bwMode="auto">
          <a:xfrm>
            <a:off x="10329418" y="223181"/>
            <a:ext cx="1391765" cy="9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Image result for embry riddle honors logo">
            <a:extLst>
              <a:ext uri="{FF2B5EF4-FFF2-40B4-BE49-F238E27FC236}">
                <a16:creationId xmlns:a16="http://schemas.microsoft.com/office/drawing/2014/main" id="{0C68D3A1-63F5-4848-B431-E6CD357F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727" y1="21255" x2="49758" y2="28471"/>
                        <a14:foregroundMark x1="49758" y1="28471" x2="61455" y2="24706"/>
                        <a14:foregroundMark x1="61455" y1="24706" x2="45515" y2="23059"/>
                        <a14:foregroundMark x1="41030" y1="30431" x2="41758" y2="37647"/>
                        <a14:foregroundMark x1="41758" y1="37647" x2="46303" y2="43373"/>
                        <a14:foregroundMark x1="46303" y1="43373" x2="52485" y2="44863"/>
                        <a14:foregroundMark x1="52485" y1="44863" x2="52606" y2="36000"/>
                        <a14:foregroundMark x1="52606" y1="36000" x2="45212" y2="37569"/>
                        <a14:foregroundMark x1="45212" y1="37569" x2="43697" y2="51922"/>
                        <a14:foregroundMark x1="43697" y1="51922" x2="49212" y2="52157"/>
                        <a14:foregroundMark x1="49212" y1="52157" x2="49091" y2="43608"/>
                        <a14:foregroundMark x1="49091" y1="43608" x2="45818" y2="49647"/>
                        <a14:foregroundMark x1="45818" y1="49647" x2="49697" y2="52392"/>
                        <a14:foregroundMark x1="31879" y1="76392" x2="31879" y2="76392"/>
                        <a14:foregroundMark x1="32303" y1="74745" x2="32303" y2="76941"/>
                        <a14:foregroundMark x1="39868" y1="74615" x2="42712" y2="74980"/>
                        <a14:foregroundMark x1="36045" y1="74125" x2="39109" y2="74518"/>
                        <a14:foregroundMark x1="25576" y1="72784" x2="33042" y2="73741"/>
                        <a14:foregroundMark x1="43939" y1="75137" x2="56545" y2="73804"/>
                        <a14:foregroundMark x1="58133" y1="74098" x2="64182" y2="75216"/>
                        <a14:foregroundMark x1="56545" y1="73804" x2="57469" y2="73975"/>
                        <a14:foregroundMark x1="64182" y1="75216" x2="69576" y2="79059"/>
                        <a14:foregroundMark x1="69576" y1="79059" x2="75152" y2="79765"/>
                        <a14:foregroundMark x1="59433" y1="77791" x2="71758" y2="77176"/>
                        <a14:foregroundMark x1="45184" y1="78501" x2="56857" y2="77919"/>
                        <a14:foregroundMark x1="35606" y1="78979" x2="42569" y2="78632"/>
                        <a14:foregroundMark x1="27697" y1="79373" x2="32995" y2="79109"/>
                        <a14:foregroundMark x1="71758" y1="77176" x2="81818" y2="78431"/>
                        <a14:foregroundMark x1="81818" y1="78431" x2="68848" y2="83843"/>
                        <a14:foregroundMark x1="49446" y1="84971" x2="37818" y2="85647"/>
                        <a14:foregroundMark x1="54461" y1="84679" x2="49755" y2="84953"/>
                        <a14:foregroundMark x1="68848" y1="83843" x2="54717" y2="84665"/>
                        <a14:foregroundMark x1="35563" y1="84976" x2="30970" y2="83608"/>
                        <a14:foregroundMark x1="37818" y1="85647" x2="35815" y2="85051"/>
                        <a14:foregroundMark x1="30970" y1="83608" x2="29758" y2="82275"/>
                        <a14:foregroundMark x1="34050" y1="72026" x2="22303" y2="72078"/>
                        <a14:foregroundMark x1="36958" y1="72013" x2="36117" y2="72017"/>
                        <a14:foregroundMark x1="41309" y1="71994" x2="37775" y2="72010"/>
                        <a14:foregroundMark x1="75576" y1="71843" x2="43889" y2="71983"/>
                        <a14:foregroundMark x1="45031" y1="73816" x2="51030" y2="74275"/>
                        <a14:foregroundMark x1="36605" y1="73172" x2="41322" y2="73533"/>
                        <a14:foregroundMark x1="22303" y1="72078" x2="33515" y2="72935"/>
                        <a14:foregroundMark x1="51030" y1="74275" x2="65879" y2="72235"/>
                        <a14:foregroundMark x1="34000" y1="37804" x2="34121" y2="41569"/>
                        <a14:foregroundMark x1="52970" y1="46902" x2="52970" y2="46902"/>
                        <a14:foregroundMark x1="52788" y1="46980" x2="52909" y2="47294"/>
                        <a14:backgroundMark x1="61152" y1="66588" x2="50000" y2="69569"/>
                        <a14:backgroundMark x1="50000" y1="69569" x2="40545" y2="66588"/>
                        <a14:backgroundMark x1="54424" y1="83765" x2="52788" y2="81569"/>
                        <a14:backgroundMark x1="58061" y1="76000" x2="58182" y2="78667"/>
                        <a14:backgroundMark x1="56909" y1="77098" x2="56970" y2="77569"/>
                        <a14:backgroundMark x1="56667" y1="74745" x2="56970" y2="76000"/>
                        <a14:backgroundMark x1="56788" y1="74510" x2="57758" y2="76314"/>
                        <a14:backgroundMark x1="33576" y1="74510" x2="34667" y2="81333"/>
                        <a14:backgroundMark x1="34667" y1="81333" x2="36727" y2="84157"/>
                        <a14:backgroundMark x1="38545" y1="75294" x2="39091" y2="75686"/>
                        <a14:backgroundMark x1="35818" y1="71765" x2="33697" y2="75373"/>
                        <a14:backgroundMark x1="36909" y1="72157" x2="38182" y2="70824"/>
                        <a14:backgroundMark x1="41576" y1="71686" x2="44364" y2="74588"/>
                        <a14:backgroundMark x1="44182" y1="75686" x2="43758" y2="79686"/>
                        <a14:backgroundMark x1="43091" y1="81647" x2="38909" y2="86510"/>
                        <a14:backgroundMark x1="42545" y1="83843" x2="48242" y2="82824"/>
                        <a14:backgroundMark x1="48242" y1="82824" x2="50485" y2="83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2783" y="2931808"/>
            <a:ext cx="2698140" cy="20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embry riddle uri logo">
            <a:extLst>
              <a:ext uri="{FF2B5EF4-FFF2-40B4-BE49-F238E27FC236}">
                <a16:creationId xmlns:a16="http://schemas.microsoft.com/office/drawing/2014/main" id="{9CE0610B-400D-4A23-8352-9D4A740E2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2895" y="4907646"/>
            <a:ext cx="1442130" cy="144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national collegiate honors council logo">
            <a:extLst>
              <a:ext uri="{FF2B5EF4-FFF2-40B4-BE49-F238E27FC236}">
                <a16:creationId xmlns:a16="http://schemas.microsoft.com/office/drawing/2014/main" id="{204B3F91-AFB0-4B02-B492-FE54065FB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8283" y="1606858"/>
            <a:ext cx="2127141" cy="144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4BA146EB-F3EB-4DC9-8A63-BDDEB3C7E535}"/>
              </a:ext>
            </a:extLst>
          </p:cNvPr>
          <p:cNvSpPr txBox="1">
            <a:spLocks/>
          </p:cNvSpPr>
          <p:nvPr/>
        </p:nvSpPr>
        <p:spPr>
          <a:xfrm>
            <a:off x="838199" y="1606858"/>
            <a:ext cx="8104185" cy="457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Dr. Anne Boettcher</a:t>
            </a: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Dr. Daniel White</a:t>
            </a: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Dr. Elliot Bryner</a:t>
            </a: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Nicholas Dyrland</a:t>
            </a: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Corey Bullens</a:t>
            </a:r>
          </a:p>
          <a:p>
            <a:pPr marL="457200" lvl="1" indent="0">
              <a:buNone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ERAU Hazy Library Research Librarians</a:t>
            </a: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ERAU Machining Staff &amp; Assistants</a:t>
            </a: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ERAU College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343226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01C091-1A31-4877-9D7D-0797A4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40" y="6357429"/>
            <a:ext cx="4759171" cy="365125"/>
          </a:xfrm>
        </p:spPr>
        <p:txBody>
          <a:bodyPr/>
          <a:lstStyle/>
          <a:p>
            <a:r>
              <a:rPr lang="en-US" sz="160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  <a:endParaRPr lang="en-US" sz="1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BB73E-3DEE-4A7D-A20B-B1F56673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59797"/>
            <a:ext cx="10515600" cy="124287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AGENDA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47E30-6556-4AE6-B7D6-173AEB64ED53}"/>
              </a:ext>
            </a:extLst>
          </p:cNvPr>
          <p:cNvSpPr/>
          <p:nvPr/>
        </p:nvSpPr>
        <p:spPr>
          <a:xfrm>
            <a:off x="-124287" y="159798"/>
            <a:ext cx="12393227" cy="1038688"/>
          </a:xfrm>
          <a:prstGeom prst="rect">
            <a:avLst/>
          </a:prstGeom>
          <a:solidFill>
            <a:srgbClr val="004883"/>
          </a:solidFill>
          <a:ln w="28575">
            <a:solidFill>
              <a:srgbClr val="A2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8496EB-CC44-4A01-8570-5B1F3A5DF2F8}"/>
              </a:ext>
            </a:extLst>
          </p:cNvPr>
          <p:cNvSpPr txBox="1">
            <a:spLocks/>
          </p:cNvSpPr>
          <p:nvPr/>
        </p:nvSpPr>
        <p:spPr>
          <a:xfrm>
            <a:off x="625136" y="159797"/>
            <a:ext cx="10515600" cy="103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Questions?</a:t>
            </a:r>
          </a:p>
        </p:txBody>
      </p:sp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A11ECA69-C3C7-43CC-99E1-7BB5022AB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19170"/>
          <a:stretch/>
        </p:blipFill>
        <p:spPr bwMode="auto">
          <a:xfrm>
            <a:off x="10329418" y="223181"/>
            <a:ext cx="1391765" cy="9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AB17ACDC-90BB-433C-B6F6-6F3E58FA2A9E}"/>
              </a:ext>
            </a:extLst>
          </p:cNvPr>
          <p:cNvSpPr txBox="1">
            <a:spLocks/>
          </p:cNvSpPr>
          <p:nvPr/>
        </p:nvSpPr>
        <p:spPr>
          <a:xfrm>
            <a:off x="838200" y="1606858"/>
            <a:ext cx="5613400" cy="457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A363ABD6-F91E-4801-812D-AA57618D7A00}"/>
              </a:ext>
            </a:extLst>
          </p:cNvPr>
          <p:cNvSpPr txBox="1">
            <a:spLocks/>
          </p:cNvSpPr>
          <p:nvPr/>
        </p:nvSpPr>
        <p:spPr>
          <a:xfrm>
            <a:off x="838200" y="1606858"/>
            <a:ext cx="10515600" cy="457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00" b="1" dirty="0">
                <a:latin typeface="Helvetica" panose="020B0604020202020204" pitchFamily="34" charset="0"/>
                <a:cs typeface="Helvetica" panose="020B0604020202020204" pitchFamily="34" charset="0"/>
              </a:rPr>
              <a:t>Alexis M. F. Hepburn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Aerospace Engineering, Senior – Undergraduate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Embry-Riddle Aeronautical University – Prescott, AZ</a:t>
            </a: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NASA AZ Space Grant Undergraduate Research Consortium Intern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NCHC Portz Interdisciplinary Research Fellow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ERAU Undergraduate Research Institute Ignite Grant Recipient</a:t>
            </a: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Linkedin.com/Alexis-Hepburn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Hepbura1@my.erau.edu</a:t>
            </a:r>
          </a:p>
          <a:p>
            <a:pPr lvl="2"/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8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01C091-1A31-4877-9D7D-0797A4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40" y="6357429"/>
            <a:ext cx="4759171" cy="365125"/>
          </a:xfrm>
        </p:spPr>
        <p:txBody>
          <a:bodyPr/>
          <a:lstStyle/>
          <a:p>
            <a:r>
              <a:rPr lang="en-US" sz="160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  <a:endParaRPr lang="en-US" sz="1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BB73E-3DEE-4A7D-A20B-B1F56673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59797"/>
            <a:ext cx="10515600" cy="124287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AGENDA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47E30-6556-4AE6-B7D6-173AEB64ED53}"/>
              </a:ext>
            </a:extLst>
          </p:cNvPr>
          <p:cNvSpPr/>
          <p:nvPr/>
        </p:nvSpPr>
        <p:spPr>
          <a:xfrm>
            <a:off x="-124287" y="159798"/>
            <a:ext cx="12393227" cy="1038688"/>
          </a:xfrm>
          <a:prstGeom prst="rect">
            <a:avLst/>
          </a:prstGeom>
          <a:solidFill>
            <a:srgbClr val="004883"/>
          </a:solidFill>
          <a:ln w="28575">
            <a:solidFill>
              <a:srgbClr val="A2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8496EB-CC44-4A01-8570-5B1F3A5DF2F8}"/>
              </a:ext>
            </a:extLst>
          </p:cNvPr>
          <p:cNvSpPr txBox="1">
            <a:spLocks/>
          </p:cNvSpPr>
          <p:nvPr/>
        </p:nvSpPr>
        <p:spPr>
          <a:xfrm>
            <a:off x="625136" y="159797"/>
            <a:ext cx="10515600" cy="103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Propellant Selection</a:t>
            </a:r>
          </a:p>
        </p:txBody>
      </p:sp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A11ECA69-C3C7-43CC-99E1-7BB5022AB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19170"/>
          <a:stretch/>
        </p:blipFill>
        <p:spPr bwMode="auto">
          <a:xfrm>
            <a:off x="10329418" y="223181"/>
            <a:ext cx="1391765" cy="9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B77650-E71C-4FB4-A158-6CFCF9CB4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171547"/>
              </p:ext>
            </p:extLst>
          </p:nvPr>
        </p:nvGraphicFramePr>
        <p:xfrm>
          <a:off x="599736" y="1466055"/>
          <a:ext cx="10982665" cy="4270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0864">
                  <a:extLst>
                    <a:ext uri="{9D8B030D-6E8A-4147-A177-3AD203B41FA5}">
                      <a16:colId xmlns:a16="http://schemas.microsoft.com/office/drawing/2014/main" val="1345050219"/>
                    </a:ext>
                  </a:extLst>
                </a:gridCol>
                <a:gridCol w="1634067">
                  <a:extLst>
                    <a:ext uri="{9D8B030D-6E8A-4147-A177-3AD203B41FA5}">
                      <a16:colId xmlns:a16="http://schemas.microsoft.com/office/drawing/2014/main" val="3323936034"/>
                    </a:ext>
                  </a:extLst>
                </a:gridCol>
                <a:gridCol w="1566333">
                  <a:extLst>
                    <a:ext uri="{9D8B030D-6E8A-4147-A177-3AD203B41FA5}">
                      <a16:colId xmlns:a16="http://schemas.microsoft.com/office/drawing/2014/main" val="909786231"/>
                    </a:ext>
                  </a:extLst>
                </a:gridCol>
                <a:gridCol w="1555901">
                  <a:extLst>
                    <a:ext uri="{9D8B030D-6E8A-4147-A177-3AD203B41FA5}">
                      <a16:colId xmlns:a16="http://schemas.microsoft.com/office/drawing/2014/main" val="1544040144"/>
                    </a:ext>
                  </a:extLst>
                </a:gridCol>
                <a:gridCol w="1754566">
                  <a:extLst>
                    <a:ext uri="{9D8B030D-6E8A-4147-A177-3AD203B41FA5}">
                      <a16:colId xmlns:a16="http://schemas.microsoft.com/office/drawing/2014/main" val="409644831"/>
                    </a:ext>
                  </a:extLst>
                </a:gridCol>
                <a:gridCol w="1608666">
                  <a:extLst>
                    <a:ext uri="{9D8B030D-6E8A-4147-A177-3AD203B41FA5}">
                      <a16:colId xmlns:a16="http://schemas.microsoft.com/office/drawing/2014/main" val="566244590"/>
                    </a:ext>
                  </a:extLst>
                </a:gridCol>
                <a:gridCol w="1202268">
                  <a:extLst>
                    <a:ext uri="{9D8B030D-6E8A-4147-A177-3AD203B41FA5}">
                      <a16:colId xmlns:a16="http://schemas.microsoft.com/office/drawing/2014/main" val="4031442466"/>
                    </a:ext>
                  </a:extLst>
                </a:gridCol>
              </a:tblGrid>
              <a:tr h="1225882">
                <a:tc>
                  <a:txBody>
                    <a:bodyPr/>
                    <a:lstStyle/>
                    <a:p>
                      <a:pPr indent="182880" algn="just"/>
                      <a:endParaRPr lang="en-US" sz="21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Molecular Weight (AMU)</a:t>
                      </a:r>
                      <a:endParaRPr lang="en-US" sz="2100" b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Cost ($/kg)</a:t>
                      </a:r>
                      <a:endParaRPr lang="en-US" sz="2100" b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Melting Point (°C)</a:t>
                      </a:r>
                      <a:endParaRPr lang="en-US" sz="2100" b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Ionization Energy (kJ/mol)</a:t>
                      </a:r>
                      <a:endParaRPr lang="en-US" sz="2100" b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Reactivity</a:t>
                      </a:r>
                      <a:endParaRPr lang="en-US" sz="2100" b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Toxicity</a:t>
                      </a:r>
                      <a:endParaRPr lang="en-US" sz="2100" b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extLst>
                  <a:ext uri="{0D108BD9-81ED-4DB2-BD59-A6C34878D82A}">
                    <a16:rowId xmlns:a16="http://schemas.microsoft.com/office/drawing/2014/main" val="2411662911"/>
                  </a:ext>
                </a:extLst>
              </a:tr>
              <a:tr h="59002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Magnesium</a:t>
                      </a:r>
                      <a:endParaRPr lang="en-US" sz="2100" b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650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738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Moderate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Low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extLst>
                  <a:ext uri="{0D108BD9-81ED-4DB2-BD59-A6C34878D82A}">
                    <a16:rowId xmlns:a16="http://schemas.microsoft.com/office/drawing/2014/main" val="1872364542"/>
                  </a:ext>
                </a:extLst>
              </a:tr>
              <a:tr h="60911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Zinc</a:t>
                      </a:r>
                      <a:endParaRPr lang="en-US" sz="2100" b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65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53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420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906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Low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Low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extLst>
                  <a:ext uri="{0D108BD9-81ED-4DB2-BD59-A6C34878D82A}">
                    <a16:rowId xmlns:a16="http://schemas.microsoft.com/office/drawing/2014/main" val="3519214944"/>
                  </a:ext>
                </a:extLst>
              </a:tr>
              <a:tr h="60911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Bismuth</a:t>
                      </a:r>
                      <a:endParaRPr lang="en-US" sz="2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209</a:t>
                      </a:r>
                      <a:endParaRPr lang="en-US" sz="2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39</a:t>
                      </a:r>
                      <a:endParaRPr lang="en-US" sz="2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271</a:t>
                      </a:r>
                      <a:endParaRPr lang="en-US" sz="2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703</a:t>
                      </a:r>
                      <a:endParaRPr lang="en-US" sz="2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Low</a:t>
                      </a:r>
                      <a:endParaRPr lang="en-US" sz="2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Low</a:t>
                      </a:r>
                      <a:endParaRPr lang="en-US" sz="2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extLst>
                  <a:ext uri="{0D108BD9-81ED-4DB2-BD59-A6C34878D82A}">
                    <a16:rowId xmlns:a16="http://schemas.microsoft.com/office/drawing/2014/main" val="3115144670"/>
                  </a:ext>
                </a:extLst>
              </a:tr>
              <a:tr h="60911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Mercury</a:t>
                      </a:r>
                      <a:endParaRPr lang="en-US" sz="2100" b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48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-39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1007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Low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High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extLst>
                  <a:ext uri="{0D108BD9-81ED-4DB2-BD59-A6C34878D82A}">
                    <a16:rowId xmlns:a16="http://schemas.microsoft.com/office/drawing/2014/main" val="4033127140"/>
                  </a:ext>
                </a:extLst>
              </a:tr>
              <a:tr h="60911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Lead</a:t>
                      </a:r>
                      <a:endParaRPr lang="en-US" sz="2100" b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207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327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716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Low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High</a:t>
                      </a:r>
                      <a:endParaRPr lang="en-US" sz="2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138436" marR="138436" marT="138436" marB="138436"/>
                </a:tc>
                <a:extLst>
                  <a:ext uri="{0D108BD9-81ED-4DB2-BD59-A6C34878D82A}">
                    <a16:rowId xmlns:a16="http://schemas.microsoft.com/office/drawing/2014/main" val="103482321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BDF88C8-2D90-4164-8C37-8BEF24C6D324}"/>
              </a:ext>
            </a:extLst>
          </p:cNvPr>
          <p:cNvSpPr txBox="1"/>
          <p:nvPr/>
        </p:nvSpPr>
        <p:spPr>
          <a:xfrm>
            <a:off x="3711482" y="5877115"/>
            <a:ext cx="4759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Table 1: Metallic Propellant Trade Study [4,5]</a:t>
            </a:r>
          </a:p>
        </p:txBody>
      </p:sp>
    </p:spTree>
    <p:extLst>
      <p:ext uri="{BB962C8B-B14F-4D97-AF65-F5344CB8AC3E}">
        <p14:creationId xmlns:p14="http://schemas.microsoft.com/office/powerpoint/2010/main" val="215081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01C091-1A31-4877-9D7D-0797A4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40" y="6357429"/>
            <a:ext cx="4759171" cy="365125"/>
          </a:xfrm>
        </p:spPr>
        <p:txBody>
          <a:bodyPr/>
          <a:lstStyle/>
          <a:p>
            <a:r>
              <a:rPr lang="en-US" sz="160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  <a:endParaRPr lang="en-US" sz="1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BB73E-3DEE-4A7D-A20B-B1F56673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59797"/>
            <a:ext cx="10515600" cy="124287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AGENDA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47E30-6556-4AE6-B7D6-173AEB64ED53}"/>
              </a:ext>
            </a:extLst>
          </p:cNvPr>
          <p:cNvSpPr/>
          <p:nvPr/>
        </p:nvSpPr>
        <p:spPr>
          <a:xfrm>
            <a:off x="-124287" y="159798"/>
            <a:ext cx="12393227" cy="1038688"/>
          </a:xfrm>
          <a:prstGeom prst="rect">
            <a:avLst/>
          </a:prstGeom>
          <a:solidFill>
            <a:srgbClr val="004883"/>
          </a:solidFill>
          <a:ln w="28575">
            <a:solidFill>
              <a:srgbClr val="A2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8496EB-CC44-4A01-8570-5B1F3A5DF2F8}"/>
              </a:ext>
            </a:extLst>
          </p:cNvPr>
          <p:cNvSpPr txBox="1">
            <a:spLocks/>
          </p:cNvSpPr>
          <p:nvPr/>
        </p:nvSpPr>
        <p:spPr>
          <a:xfrm>
            <a:off x="625136" y="159797"/>
            <a:ext cx="10515600" cy="103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Cathode Selection</a:t>
            </a:r>
          </a:p>
        </p:txBody>
      </p:sp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A11ECA69-C3C7-43CC-99E1-7BB5022AB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19170"/>
          <a:stretch/>
        </p:blipFill>
        <p:spPr bwMode="auto">
          <a:xfrm>
            <a:off x="10329418" y="223181"/>
            <a:ext cx="1391765" cy="9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964E32-45C8-4575-804B-6BCC7F81F9B1}"/>
              </a:ext>
            </a:extLst>
          </p:cNvPr>
          <p:cNvSpPr/>
          <p:nvPr/>
        </p:nvSpPr>
        <p:spPr>
          <a:xfrm>
            <a:off x="1201814" y="5454742"/>
            <a:ext cx="4759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Figure 5: Evaporation Rate of Type-S 4:1:1 - dispenser cathodes, LaB6, and tungsten [6]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EF9D7F-EEB2-413F-B6AD-3FA04F02FC11}"/>
              </a:ext>
            </a:extLst>
          </p:cNvPr>
          <p:cNvSpPr/>
          <p:nvPr/>
        </p:nvSpPr>
        <p:spPr>
          <a:xfrm>
            <a:off x="6853963" y="5450621"/>
            <a:ext cx="4759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Figure 6: Emission current density versus temperature for various cathode materials [6]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532EFB7-B8F2-4088-95B5-FF31F084B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0172"/>
            <a:ext cx="5739903" cy="3732985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1975DE-9D23-4EF6-A4E8-FBCF862E8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9" y="1642626"/>
            <a:ext cx="5504708" cy="35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00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723D97-6EFA-4FC7-AB76-62D5FC7BF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t="5119" r="9355" b="5220"/>
          <a:stretch/>
        </p:blipFill>
        <p:spPr>
          <a:xfrm>
            <a:off x="6968066" y="1728484"/>
            <a:ext cx="4512733" cy="4097867"/>
          </a:xfrm>
          <a:ln>
            <a:solidFill>
              <a:schemeClr val="tx1"/>
            </a:solidFill>
          </a:ln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01C091-1A31-4877-9D7D-0797A4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40" y="6357429"/>
            <a:ext cx="4759171" cy="365125"/>
          </a:xfrm>
        </p:spPr>
        <p:txBody>
          <a:bodyPr/>
          <a:lstStyle/>
          <a:p>
            <a:r>
              <a:rPr lang="en-US" sz="160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  <a:endParaRPr lang="en-US" sz="1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BB73E-3DEE-4A7D-A20B-B1F56673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59797"/>
            <a:ext cx="10515600" cy="124287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AGENDA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47E30-6556-4AE6-B7D6-173AEB64ED53}"/>
              </a:ext>
            </a:extLst>
          </p:cNvPr>
          <p:cNvSpPr/>
          <p:nvPr/>
        </p:nvSpPr>
        <p:spPr>
          <a:xfrm>
            <a:off x="-124287" y="159798"/>
            <a:ext cx="12393227" cy="1038688"/>
          </a:xfrm>
          <a:prstGeom prst="rect">
            <a:avLst/>
          </a:prstGeom>
          <a:solidFill>
            <a:srgbClr val="004883"/>
          </a:solidFill>
          <a:ln w="28575">
            <a:solidFill>
              <a:srgbClr val="A2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8496EB-CC44-4A01-8570-5B1F3A5DF2F8}"/>
              </a:ext>
            </a:extLst>
          </p:cNvPr>
          <p:cNvSpPr txBox="1">
            <a:spLocks/>
          </p:cNvSpPr>
          <p:nvPr/>
        </p:nvSpPr>
        <p:spPr>
          <a:xfrm>
            <a:off x="625136" y="159797"/>
            <a:ext cx="10515600" cy="103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Insulator Selection</a:t>
            </a:r>
          </a:p>
        </p:txBody>
      </p:sp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A11ECA69-C3C7-43CC-99E1-7BB5022AB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19170"/>
          <a:stretch/>
        </p:blipFill>
        <p:spPr bwMode="auto">
          <a:xfrm>
            <a:off x="10329418" y="223181"/>
            <a:ext cx="1391765" cy="9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40C8CED5-1B61-4A01-8192-178C7D2053B2}"/>
              </a:ext>
            </a:extLst>
          </p:cNvPr>
          <p:cNvSpPr txBox="1">
            <a:spLocks/>
          </p:cNvSpPr>
          <p:nvPr/>
        </p:nvSpPr>
        <p:spPr>
          <a:xfrm>
            <a:off x="838200" y="1606858"/>
            <a:ext cx="5828930" cy="457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Alumina Silicate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Easily machined in house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Cheap and readily available online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Important component in refractory ceramics and temperature insulators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High temperature strength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Low coefficient of thermal expansion</a:t>
            </a: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Dimensions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B6F4FD-5ED7-4BDE-8AE4-92681845D566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5266381"/>
          <a:ext cx="6149040" cy="1010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60">
                  <a:extLst>
                    <a:ext uri="{9D8B030D-6E8A-4147-A177-3AD203B41FA5}">
                      <a16:colId xmlns:a16="http://schemas.microsoft.com/office/drawing/2014/main" val="468836965"/>
                    </a:ext>
                  </a:extLst>
                </a:gridCol>
                <a:gridCol w="1537260">
                  <a:extLst>
                    <a:ext uri="{9D8B030D-6E8A-4147-A177-3AD203B41FA5}">
                      <a16:colId xmlns:a16="http://schemas.microsoft.com/office/drawing/2014/main" val="3299328235"/>
                    </a:ext>
                  </a:extLst>
                </a:gridCol>
                <a:gridCol w="1537260">
                  <a:extLst>
                    <a:ext uri="{9D8B030D-6E8A-4147-A177-3AD203B41FA5}">
                      <a16:colId xmlns:a16="http://schemas.microsoft.com/office/drawing/2014/main" val="2436199441"/>
                    </a:ext>
                  </a:extLst>
                </a:gridCol>
                <a:gridCol w="1537260">
                  <a:extLst>
                    <a:ext uri="{9D8B030D-6E8A-4147-A177-3AD203B41FA5}">
                      <a16:colId xmlns:a16="http://schemas.microsoft.com/office/drawing/2014/main" val="3653337936"/>
                    </a:ext>
                  </a:extLst>
                </a:gridCol>
              </a:tblGrid>
              <a:tr h="336809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ID (in.)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OD (in.)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Height (in.)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505140"/>
                  </a:ext>
                </a:extLst>
              </a:tr>
              <a:tr h="3368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Outer 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62682"/>
                  </a:ext>
                </a:extLst>
              </a:tr>
              <a:tr h="3368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Inner 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34336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8BBB093-F57B-4C70-9549-FA68FA1AEA3D}"/>
              </a:ext>
            </a:extLst>
          </p:cNvPr>
          <p:cNvSpPr txBox="1"/>
          <p:nvPr/>
        </p:nvSpPr>
        <p:spPr>
          <a:xfrm>
            <a:off x="7690239" y="5906972"/>
            <a:ext cx="3068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Figure 7: Current ERAU Hall Thruster Model - Insulators</a:t>
            </a:r>
          </a:p>
        </p:txBody>
      </p:sp>
    </p:spTree>
    <p:extLst>
      <p:ext uri="{BB962C8B-B14F-4D97-AF65-F5344CB8AC3E}">
        <p14:creationId xmlns:p14="http://schemas.microsoft.com/office/powerpoint/2010/main" val="38255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F9E506F-56BB-48AD-AC24-064C1130DEC8}"/>
              </a:ext>
            </a:extLst>
          </p:cNvPr>
          <p:cNvGrpSpPr/>
          <p:nvPr/>
        </p:nvGrpSpPr>
        <p:grpSpPr>
          <a:xfrm>
            <a:off x="-124287" y="159797"/>
            <a:ext cx="12393227" cy="1039083"/>
            <a:chOff x="-124287" y="159797"/>
            <a:chExt cx="12393227" cy="103908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901DCE-416C-49A5-AB75-7BA65E2E273F}"/>
                </a:ext>
              </a:extLst>
            </p:cNvPr>
            <p:cNvSpPr/>
            <p:nvPr/>
          </p:nvSpPr>
          <p:spPr>
            <a:xfrm>
              <a:off x="-124287" y="159798"/>
              <a:ext cx="12393227" cy="1038688"/>
            </a:xfrm>
            <a:prstGeom prst="rect">
              <a:avLst/>
            </a:prstGeom>
            <a:solidFill>
              <a:srgbClr val="004883"/>
            </a:solidFill>
            <a:ln w="28575">
              <a:solidFill>
                <a:srgbClr val="A292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dirty="0"/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04EE1A6B-2A3C-40A9-B1F1-FA6A001A3109}"/>
                </a:ext>
              </a:extLst>
            </p:cNvPr>
            <p:cNvSpPr txBox="1">
              <a:spLocks/>
            </p:cNvSpPr>
            <p:nvPr/>
          </p:nvSpPr>
          <p:spPr>
            <a:xfrm>
              <a:off x="625136" y="159797"/>
              <a:ext cx="10515600" cy="10390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200" b="1" dirty="0">
                  <a:solidFill>
                    <a:schemeClr val="bg1"/>
                  </a:solidFill>
                  <a:latin typeface="Iskoola Pota" panose="020B0502040204020203" pitchFamily="34" charset="0"/>
                  <a:cs typeface="Iskoola Pota" panose="020B0502040204020203" pitchFamily="34" charset="0"/>
                </a:rPr>
                <a:t>ERAU Propulsion Efforts</a:t>
              </a:r>
            </a:p>
          </p:txBody>
        </p:sp>
        <p:pic>
          <p:nvPicPr>
            <p:cNvPr id="18" name="Picture 4" descr="Related image">
              <a:extLst>
                <a:ext uri="{FF2B5EF4-FFF2-40B4-BE49-F238E27FC236}">
                  <a16:creationId xmlns:a16="http://schemas.microsoft.com/office/drawing/2014/main" id="{1732324F-2D74-4228-AFD1-966120D81A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36" b="19170"/>
            <a:stretch/>
          </p:blipFill>
          <p:spPr bwMode="auto">
            <a:xfrm>
              <a:off x="10329418" y="223181"/>
              <a:ext cx="1391765" cy="91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43627-6167-481A-89A9-C9D689AB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</a:p>
        </p:txBody>
      </p:sp>
      <p:pic>
        <p:nvPicPr>
          <p:cNvPr id="1028" name="Picture 4" descr="Image result for embry riddle prescott rocket">
            <a:extLst>
              <a:ext uri="{FF2B5EF4-FFF2-40B4-BE49-F238E27FC236}">
                <a16:creationId xmlns:a16="http://schemas.microsoft.com/office/drawing/2014/main" id="{1C3E9B2A-9D10-4E5F-A025-629B3D73B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1" y="1620457"/>
            <a:ext cx="4522622" cy="30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mbry riddle prescott rocket">
            <a:extLst>
              <a:ext uri="{FF2B5EF4-FFF2-40B4-BE49-F238E27FC236}">
                <a16:creationId xmlns:a16="http://schemas.microsoft.com/office/drawing/2014/main" id="{7AB7E203-C001-4885-90AD-61325CFB6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09" y="3624894"/>
            <a:ext cx="4836454" cy="272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810F53D1-0497-4067-86B8-84A0C7AD62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38" y="1620457"/>
            <a:ext cx="4658061" cy="29471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AB8CAF-DB0C-49F2-82F5-347B94DE94D6}"/>
              </a:ext>
            </a:extLst>
          </p:cNvPr>
          <p:cNvSpPr txBox="1"/>
          <p:nvPr/>
        </p:nvSpPr>
        <p:spPr>
          <a:xfrm>
            <a:off x="214552" y="5237543"/>
            <a:ext cx="209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Solid Rocket Motor Testing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57877F-1950-4B32-AB3C-3ECE1B52C634}"/>
              </a:ext>
            </a:extLst>
          </p:cNvPr>
          <p:cNvCxnSpPr>
            <a:cxnSpLocks/>
          </p:cNvCxnSpPr>
          <p:nvPr/>
        </p:nvCxnSpPr>
        <p:spPr>
          <a:xfrm flipV="1">
            <a:off x="1520726" y="4764534"/>
            <a:ext cx="451293" cy="4730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94045EA-592A-4262-B779-CF5325BC6B1E}"/>
              </a:ext>
            </a:extLst>
          </p:cNvPr>
          <p:cNvSpPr txBox="1"/>
          <p:nvPr/>
        </p:nvSpPr>
        <p:spPr>
          <a:xfrm>
            <a:off x="5023647" y="2057944"/>
            <a:ext cx="209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Liquid Rocket Engine Testing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73FE25-8B70-45EA-8449-721D1D6E04F0}"/>
              </a:ext>
            </a:extLst>
          </p:cNvPr>
          <p:cNvCxnSpPr>
            <a:cxnSpLocks/>
          </p:cNvCxnSpPr>
          <p:nvPr/>
        </p:nvCxnSpPr>
        <p:spPr>
          <a:xfrm>
            <a:off x="6072325" y="2836336"/>
            <a:ext cx="0" cy="5153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58D28D8-5F8B-4EE8-BA16-56B78C2805C5}"/>
              </a:ext>
            </a:extLst>
          </p:cNvPr>
          <p:cNvSpPr txBox="1"/>
          <p:nvPr/>
        </p:nvSpPr>
        <p:spPr>
          <a:xfrm>
            <a:off x="9280740" y="5237543"/>
            <a:ext cx="209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Electric Thruster Testing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617D8B-B7F8-4037-94E8-2E6E319635AB}"/>
              </a:ext>
            </a:extLst>
          </p:cNvPr>
          <p:cNvCxnSpPr>
            <a:cxnSpLocks/>
          </p:cNvCxnSpPr>
          <p:nvPr/>
        </p:nvCxnSpPr>
        <p:spPr>
          <a:xfrm flipV="1">
            <a:off x="10421957" y="4764535"/>
            <a:ext cx="249317" cy="4730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67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D2EE14-1D52-4821-AB2C-2D488A353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0" t="5306" r="9711" b="3413"/>
          <a:stretch/>
        </p:blipFill>
        <p:spPr>
          <a:xfrm>
            <a:off x="6875755" y="1770487"/>
            <a:ext cx="4367813" cy="3971923"/>
          </a:xfr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8BB73E-3DEE-4A7D-A20B-B1F56673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AGENDA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01C091-1A31-4877-9D7D-0797A4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377" y="6356350"/>
            <a:ext cx="4678532" cy="365125"/>
          </a:xfrm>
        </p:spPr>
        <p:txBody>
          <a:bodyPr/>
          <a:lstStyle/>
          <a:p>
            <a:r>
              <a:rPr lang="en-US" sz="160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  <a:endParaRPr lang="en-US" sz="1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47E30-6556-4AE6-B7D6-173AEB64ED53}"/>
              </a:ext>
            </a:extLst>
          </p:cNvPr>
          <p:cNvSpPr/>
          <p:nvPr/>
        </p:nvSpPr>
        <p:spPr>
          <a:xfrm>
            <a:off x="-124287" y="159798"/>
            <a:ext cx="12393227" cy="1038688"/>
          </a:xfrm>
          <a:prstGeom prst="rect">
            <a:avLst/>
          </a:prstGeom>
          <a:solidFill>
            <a:srgbClr val="004883"/>
          </a:solidFill>
          <a:ln w="28575">
            <a:solidFill>
              <a:srgbClr val="A2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8496EB-CC44-4A01-8570-5B1F3A5DF2F8}"/>
              </a:ext>
            </a:extLst>
          </p:cNvPr>
          <p:cNvSpPr txBox="1">
            <a:spLocks/>
          </p:cNvSpPr>
          <p:nvPr/>
        </p:nvSpPr>
        <p:spPr>
          <a:xfrm>
            <a:off x="625136" y="159797"/>
            <a:ext cx="10515600" cy="103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Magnetic Circuit Design</a:t>
            </a:r>
          </a:p>
        </p:txBody>
      </p:sp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A11ECA69-C3C7-43CC-99E1-7BB5022AB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19170"/>
          <a:stretch/>
        </p:blipFill>
        <p:spPr bwMode="auto">
          <a:xfrm>
            <a:off x="10329418" y="223181"/>
            <a:ext cx="1391765" cy="9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7A9A04-9764-4A25-A808-7877A4463444}"/>
              </a:ext>
            </a:extLst>
          </p:cNvPr>
          <p:cNvSpPr txBox="1"/>
          <p:nvPr/>
        </p:nvSpPr>
        <p:spPr>
          <a:xfrm>
            <a:off x="838200" y="1606858"/>
            <a:ext cx="5695765" cy="4589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A36 Steel</a:t>
            </a:r>
          </a:p>
          <a:p>
            <a:pPr lvl="1"/>
            <a:r>
              <a:rPr lang="en-US" dirty="0"/>
              <a:t>Low carbon: Easily machined in house</a:t>
            </a:r>
          </a:p>
          <a:p>
            <a:pPr lvl="1"/>
            <a:r>
              <a:rPr lang="en-US" dirty="0"/>
              <a:t>Cheap and readily available online</a:t>
            </a:r>
          </a:p>
          <a:p>
            <a:pPr lvl="1"/>
            <a:r>
              <a:rPr lang="en-US" dirty="0"/>
              <a:t>High electrical conductivity</a:t>
            </a:r>
          </a:p>
          <a:p>
            <a:pPr lvl="1"/>
            <a:endParaRPr lang="en-US" dirty="0"/>
          </a:p>
          <a:p>
            <a:r>
              <a:rPr lang="en-US" dirty="0"/>
              <a:t>Bobbin Assembly</a:t>
            </a:r>
          </a:p>
          <a:p>
            <a:pPr lvl="1"/>
            <a:r>
              <a:rPr lang="en-US" dirty="0"/>
              <a:t>Hand wound high gauge wire around machined A36 cylinders</a:t>
            </a:r>
          </a:p>
          <a:p>
            <a:pPr lvl="1"/>
            <a:r>
              <a:rPr lang="en-US" dirty="0"/>
              <a:t>4-inner and 10-outer bobbins total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8604FF-9072-44E0-9555-9097A15FEE4F}"/>
              </a:ext>
            </a:extLst>
          </p:cNvPr>
          <p:cNvSpPr txBox="1"/>
          <p:nvPr/>
        </p:nvSpPr>
        <p:spPr>
          <a:xfrm>
            <a:off x="7700872" y="5810487"/>
            <a:ext cx="3068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Figure 8: Current ERAU Hall Thruster Model - Bobbins</a:t>
            </a:r>
          </a:p>
        </p:txBody>
      </p:sp>
    </p:spTree>
    <p:extLst>
      <p:ext uri="{BB962C8B-B14F-4D97-AF65-F5344CB8AC3E}">
        <p14:creationId xmlns:p14="http://schemas.microsoft.com/office/powerpoint/2010/main" val="1499085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01C091-1A31-4877-9D7D-0797A4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40" y="6357429"/>
            <a:ext cx="4759171" cy="365125"/>
          </a:xfrm>
        </p:spPr>
        <p:txBody>
          <a:bodyPr/>
          <a:lstStyle/>
          <a:p>
            <a:r>
              <a:rPr lang="en-US" sz="160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  <a:endParaRPr lang="en-US" sz="1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BB73E-3DEE-4A7D-A20B-B1F56673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59797"/>
            <a:ext cx="10515600" cy="124287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AGENDA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47E30-6556-4AE6-B7D6-173AEB64ED53}"/>
              </a:ext>
            </a:extLst>
          </p:cNvPr>
          <p:cNvSpPr/>
          <p:nvPr/>
        </p:nvSpPr>
        <p:spPr>
          <a:xfrm>
            <a:off x="-124287" y="159798"/>
            <a:ext cx="12393227" cy="1038688"/>
          </a:xfrm>
          <a:prstGeom prst="rect">
            <a:avLst/>
          </a:prstGeom>
          <a:solidFill>
            <a:srgbClr val="004883"/>
          </a:solidFill>
          <a:ln w="28575">
            <a:solidFill>
              <a:srgbClr val="A2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8496EB-CC44-4A01-8570-5B1F3A5DF2F8}"/>
              </a:ext>
            </a:extLst>
          </p:cNvPr>
          <p:cNvSpPr txBox="1">
            <a:spLocks/>
          </p:cNvSpPr>
          <p:nvPr/>
        </p:nvSpPr>
        <p:spPr>
          <a:xfrm>
            <a:off x="625136" y="159797"/>
            <a:ext cx="10515600" cy="103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Magnetic Circuit Design</a:t>
            </a:r>
          </a:p>
        </p:txBody>
      </p:sp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A11ECA69-C3C7-43CC-99E1-7BB5022AB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19170"/>
          <a:stretch/>
        </p:blipFill>
        <p:spPr bwMode="auto">
          <a:xfrm>
            <a:off x="10329418" y="223181"/>
            <a:ext cx="1391765" cy="9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5184CC-FF05-4D45-8961-CDB530C6E0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5892" r="9282" b="4746"/>
          <a:stretch/>
        </p:blipFill>
        <p:spPr>
          <a:xfrm>
            <a:off x="7049856" y="1720017"/>
            <a:ext cx="4523920" cy="41148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223E23-1455-4C4E-AA54-5D245A231603}"/>
              </a:ext>
            </a:extLst>
          </p:cNvPr>
          <p:cNvSpPr txBox="1"/>
          <p:nvPr/>
        </p:nvSpPr>
        <p:spPr>
          <a:xfrm>
            <a:off x="838200" y="1606858"/>
            <a:ext cx="5695765" cy="4589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A36 Steel</a:t>
            </a:r>
          </a:p>
          <a:p>
            <a:pPr lvl="1"/>
            <a:r>
              <a:rPr lang="en-US" dirty="0"/>
              <a:t>Low carbon: Easily machined in house</a:t>
            </a:r>
          </a:p>
          <a:p>
            <a:pPr lvl="1"/>
            <a:r>
              <a:rPr lang="en-US" dirty="0"/>
              <a:t>Cheap and readily available online</a:t>
            </a:r>
          </a:p>
          <a:p>
            <a:pPr lvl="1"/>
            <a:r>
              <a:rPr lang="en-US" dirty="0"/>
              <a:t>High electrical conductivity</a:t>
            </a:r>
          </a:p>
          <a:p>
            <a:pPr lvl="1"/>
            <a:endParaRPr lang="en-US" dirty="0"/>
          </a:p>
          <a:p>
            <a:r>
              <a:rPr lang="en-US" dirty="0"/>
              <a:t>Face Assemblies</a:t>
            </a:r>
          </a:p>
          <a:p>
            <a:pPr lvl="1"/>
            <a:r>
              <a:rPr lang="en-US" dirty="0"/>
              <a:t>Water jet cut from a common thickness plate/bar</a:t>
            </a:r>
          </a:p>
          <a:p>
            <a:pPr lvl="1"/>
            <a:r>
              <a:rPr lang="en-US" dirty="0"/>
              <a:t>Direct interface with bobbins and electrical power systems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BD842B-5B29-4269-B898-82AFA937BDD3}"/>
              </a:ext>
            </a:extLst>
          </p:cNvPr>
          <p:cNvSpPr txBox="1"/>
          <p:nvPr/>
        </p:nvSpPr>
        <p:spPr>
          <a:xfrm>
            <a:off x="7690239" y="5906972"/>
            <a:ext cx="3068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Figure 9: Current ERAU Hall Thruster Model - Irons</a:t>
            </a:r>
          </a:p>
        </p:txBody>
      </p:sp>
    </p:spTree>
    <p:extLst>
      <p:ext uri="{BB962C8B-B14F-4D97-AF65-F5344CB8AC3E}">
        <p14:creationId xmlns:p14="http://schemas.microsoft.com/office/powerpoint/2010/main" val="1758407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01C091-1A31-4877-9D7D-0797A4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40" y="6357429"/>
            <a:ext cx="4759171" cy="365125"/>
          </a:xfrm>
        </p:spPr>
        <p:txBody>
          <a:bodyPr/>
          <a:lstStyle/>
          <a:p>
            <a:r>
              <a:rPr lang="en-US" sz="160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  <a:endParaRPr lang="en-US" sz="1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BB73E-3DEE-4A7D-A20B-B1F56673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59797"/>
            <a:ext cx="10515600" cy="124287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AGENDA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47E30-6556-4AE6-B7D6-173AEB64ED53}"/>
              </a:ext>
            </a:extLst>
          </p:cNvPr>
          <p:cNvSpPr/>
          <p:nvPr/>
        </p:nvSpPr>
        <p:spPr>
          <a:xfrm>
            <a:off x="-124287" y="159798"/>
            <a:ext cx="12393227" cy="1038688"/>
          </a:xfrm>
          <a:prstGeom prst="rect">
            <a:avLst/>
          </a:prstGeom>
          <a:solidFill>
            <a:srgbClr val="004883"/>
          </a:solidFill>
          <a:ln w="28575">
            <a:solidFill>
              <a:srgbClr val="A2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8496EB-CC44-4A01-8570-5B1F3A5DF2F8}"/>
              </a:ext>
            </a:extLst>
          </p:cNvPr>
          <p:cNvSpPr txBox="1">
            <a:spLocks/>
          </p:cNvSpPr>
          <p:nvPr/>
        </p:nvSpPr>
        <p:spPr>
          <a:xfrm>
            <a:off x="625136" y="159797"/>
            <a:ext cx="10515600" cy="103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Anode Design</a:t>
            </a:r>
          </a:p>
        </p:txBody>
      </p:sp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A11ECA69-C3C7-43CC-99E1-7BB5022AB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19170"/>
          <a:stretch/>
        </p:blipFill>
        <p:spPr bwMode="auto">
          <a:xfrm>
            <a:off x="10329418" y="223181"/>
            <a:ext cx="1391765" cy="9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223E23-1455-4C4E-AA54-5D245A231603}"/>
              </a:ext>
            </a:extLst>
          </p:cNvPr>
          <p:cNvSpPr txBox="1"/>
          <p:nvPr/>
        </p:nvSpPr>
        <p:spPr>
          <a:xfrm>
            <a:off x="838200" y="1606858"/>
            <a:ext cx="10515600" cy="4589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Stainless Steel</a:t>
            </a:r>
          </a:p>
          <a:p>
            <a:pPr lvl="1"/>
            <a:r>
              <a:rPr lang="en-US" dirty="0"/>
              <a:t>Easily machined in house</a:t>
            </a:r>
          </a:p>
          <a:p>
            <a:pPr lvl="1"/>
            <a:r>
              <a:rPr lang="en-US" dirty="0"/>
              <a:t>Cheap and readily available online</a:t>
            </a:r>
          </a:p>
          <a:p>
            <a:pPr lvl="1"/>
            <a:r>
              <a:rPr lang="en-US" dirty="0"/>
              <a:t>Corrosion resistant</a:t>
            </a:r>
          </a:p>
          <a:p>
            <a:pPr lvl="1"/>
            <a:r>
              <a:rPr lang="en-US" dirty="0"/>
              <a:t>Low coefficient of thermal expansion</a:t>
            </a:r>
          </a:p>
          <a:p>
            <a:pPr lvl="1"/>
            <a:endParaRPr lang="en-US" dirty="0"/>
          </a:p>
          <a:p>
            <a:r>
              <a:rPr lang="en-US" dirty="0"/>
              <a:t>Anode Manufacturing</a:t>
            </a:r>
          </a:p>
          <a:p>
            <a:pPr lvl="1"/>
            <a:r>
              <a:rPr lang="en-US" dirty="0"/>
              <a:t>Seal one end of 1/8 in. OD tube (ID: 0.028 in.)</a:t>
            </a:r>
          </a:p>
          <a:p>
            <a:pPr lvl="1"/>
            <a:r>
              <a:rPr lang="en-US" dirty="0"/>
              <a:t>Drill 10 evenly spaced 1/32 in. diameter holes</a:t>
            </a:r>
          </a:p>
          <a:p>
            <a:pPr lvl="1"/>
            <a:r>
              <a:rPr lang="en-US" dirty="0"/>
              <a:t>Bend thin walled tube around a 2.475 in. mandrel</a:t>
            </a:r>
          </a:p>
          <a:p>
            <a:pPr lvl="1"/>
            <a:r>
              <a:rPr lang="en-US" dirty="0"/>
              <a:t>Bend open end down and feed through hole in back iron plate</a:t>
            </a:r>
          </a:p>
          <a:p>
            <a:endParaRPr lang="en-US" dirty="0"/>
          </a:p>
        </p:txBody>
      </p:sp>
      <p:pic>
        <p:nvPicPr>
          <p:cNvPr id="2050" name="Picture 2" descr="Image result for hall thruster anode">
            <a:extLst>
              <a:ext uri="{FF2B5EF4-FFF2-40B4-BE49-F238E27FC236}">
                <a16:creationId xmlns:a16="http://schemas.microsoft.com/office/drawing/2014/main" id="{EB46DE8E-6031-420F-B58C-CA940FC89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40" y="1343078"/>
            <a:ext cx="4026494" cy="370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1B2014-A32B-4384-9A8B-9A2F7EB79C61}"/>
              </a:ext>
            </a:extLst>
          </p:cNvPr>
          <p:cNvSpPr txBox="1"/>
          <p:nvPr/>
        </p:nvSpPr>
        <p:spPr>
          <a:xfrm>
            <a:off x="8736419" y="5046956"/>
            <a:ext cx="261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Figure 10: Hall Thruster Cut Away [7]</a:t>
            </a:r>
          </a:p>
        </p:txBody>
      </p:sp>
    </p:spTree>
    <p:extLst>
      <p:ext uri="{BB962C8B-B14F-4D97-AF65-F5344CB8AC3E}">
        <p14:creationId xmlns:p14="http://schemas.microsoft.com/office/powerpoint/2010/main" val="1562844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99B94E4-C759-42C2-B519-92FE1D7B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858"/>
            <a:ext cx="10515600" cy="457010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“HALE,” </a:t>
            </a:r>
            <a:r>
              <a:rPr lang="en-US" i="1" dirty="0"/>
              <a:t>HALE | SPACE TECHNOLOGIES RESEARCH INSTITUTE</a:t>
            </a:r>
            <a:r>
              <a:rPr lang="en-US" dirty="0"/>
              <a:t>Available: https://uzay.tubitak.gov.tr/en/uydu-uzay/hale.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“Hall Effect Thrusters,” </a:t>
            </a:r>
            <a:r>
              <a:rPr lang="en-US" i="1" dirty="0"/>
              <a:t>Beyond NERVA</a:t>
            </a:r>
            <a:r>
              <a:rPr lang="en-US" dirty="0"/>
              <a:t>Available: https://beyondnerva.com/electric-propulsion/hall-effect-thrusters/.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“Beyond frontiers,” </a:t>
            </a:r>
            <a:r>
              <a:rPr lang="en-US" i="1" dirty="0"/>
              <a:t>SES</a:t>
            </a:r>
            <a:r>
              <a:rPr lang="en-US" dirty="0"/>
              <a:t>Available: https://www.ses.com/.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“Periodic Table – Royal Society of Chemistry,” Royal Society of Chemistry - Advancing excellence in the chemical sciencesAvailable: http://www.rsc.org/periodic-table/.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UCSB Science LineAvailable: http://scienceline.ucsb.edu/getkey.php?key=928.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Goebel, D. M., and Katz, I., Fundamentals of electric propulsion: ion and hall thrusters, Hoboken: John Wiley, 2008.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Levchenko, I., and , “Space micropropulsion systems for Cubesats and small satellites: From proximate targets to furthermost frontiers,” </a:t>
            </a:r>
            <a:r>
              <a:rPr lang="en-US" i="1" dirty="0"/>
              <a:t>Applied Physics Review </a:t>
            </a:r>
            <a:r>
              <a:rPr lang="en-US" dirty="0"/>
              <a:t>Available: 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01C091-1A31-4877-9D7D-0797A4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40" y="6357429"/>
            <a:ext cx="4759171" cy="365125"/>
          </a:xfrm>
        </p:spPr>
        <p:txBody>
          <a:bodyPr/>
          <a:lstStyle/>
          <a:p>
            <a:r>
              <a:rPr lang="en-US" sz="160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  <a:endParaRPr lang="en-US" sz="1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47E30-6556-4AE6-B7D6-173AEB64ED53}"/>
              </a:ext>
            </a:extLst>
          </p:cNvPr>
          <p:cNvSpPr/>
          <p:nvPr/>
        </p:nvSpPr>
        <p:spPr>
          <a:xfrm>
            <a:off x="-124287" y="159798"/>
            <a:ext cx="12393227" cy="1038688"/>
          </a:xfrm>
          <a:prstGeom prst="rect">
            <a:avLst/>
          </a:prstGeom>
          <a:solidFill>
            <a:srgbClr val="004883"/>
          </a:solidFill>
          <a:ln w="28575">
            <a:solidFill>
              <a:srgbClr val="A2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8496EB-CC44-4A01-8570-5B1F3A5DF2F8}"/>
              </a:ext>
            </a:extLst>
          </p:cNvPr>
          <p:cNvSpPr txBox="1">
            <a:spLocks/>
          </p:cNvSpPr>
          <p:nvPr/>
        </p:nvSpPr>
        <p:spPr>
          <a:xfrm>
            <a:off x="625136" y="159797"/>
            <a:ext cx="10515600" cy="103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Sources</a:t>
            </a:r>
          </a:p>
        </p:txBody>
      </p:sp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A11ECA69-C3C7-43CC-99E1-7BB5022AB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19170"/>
          <a:stretch/>
        </p:blipFill>
        <p:spPr bwMode="auto">
          <a:xfrm>
            <a:off x="10329418" y="223181"/>
            <a:ext cx="1391765" cy="9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1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53" y="1969937"/>
            <a:ext cx="6612530" cy="3719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5" y="1305943"/>
            <a:ext cx="436002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History</a:t>
            </a:r>
          </a:p>
          <a:p>
            <a:pPr marL="742950" lvl="1" indent="-285750">
              <a:buFont typeface="Tahoma" panose="020B0604030504040204" pitchFamily="34" charset="0"/>
              <a:buChar char="▪"/>
            </a:pPr>
            <a:r>
              <a:rPr lang="en-US" sz="24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Started by </a:t>
            </a:r>
            <a:r>
              <a:rPr lang="en-US" sz="2400" dirty="0" err="1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CalPoly</a:t>
            </a:r>
            <a:r>
              <a:rPr lang="en-US" sz="24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and Stanford in 1999</a:t>
            </a:r>
          </a:p>
          <a:p>
            <a:pPr marL="742950" lvl="1" indent="-285750">
              <a:buFont typeface="Tahoma" panose="020B0604030504040204" pitchFamily="34" charset="0"/>
              <a:buChar char="▪"/>
            </a:pPr>
            <a:r>
              <a:rPr lang="en-US" sz="24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Over 1,000 launched as of Jan. 2019</a:t>
            </a:r>
          </a:p>
          <a:p>
            <a:endParaRPr lang="en-US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r>
              <a:rPr lang="en-US" sz="26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Applications</a:t>
            </a:r>
          </a:p>
          <a:p>
            <a:pPr marL="742950" lvl="1" indent="-285750">
              <a:buFont typeface="Tahoma" panose="020B0604030504040204" pitchFamily="34" charset="0"/>
              <a:buChar char="▪"/>
            </a:pPr>
            <a:r>
              <a:rPr lang="en-US" sz="26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Earth observation</a:t>
            </a:r>
          </a:p>
          <a:p>
            <a:pPr marL="742950" lvl="1" indent="-285750">
              <a:buFont typeface="Tahoma" panose="020B0604030504040204" pitchFamily="34" charset="0"/>
              <a:buChar char="▪"/>
            </a:pPr>
            <a:r>
              <a:rPr lang="en-US" sz="26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Amateur radio</a:t>
            </a:r>
          </a:p>
          <a:p>
            <a:pPr marL="742950" lvl="1" indent="-285750">
              <a:buFont typeface="Tahoma" panose="020B0604030504040204" pitchFamily="34" charset="0"/>
              <a:buChar char="▪"/>
            </a:pPr>
            <a:r>
              <a:rPr lang="en-US" sz="26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Flight V&amp;V for new hardware</a:t>
            </a:r>
          </a:p>
          <a:p>
            <a:pPr marL="742950" lvl="1" indent="-285750">
              <a:buFont typeface="Tahoma" panose="020B0604030504040204" pitchFamily="34" charset="0"/>
              <a:buChar char="▪"/>
            </a:pPr>
            <a:r>
              <a:rPr lang="en-US" sz="26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Academic institution research</a:t>
            </a:r>
            <a:endParaRPr lang="en-US" sz="2600" b="1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9E506F-56BB-48AD-AC24-064C1130DEC8}"/>
              </a:ext>
            </a:extLst>
          </p:cNvPr>
          <p:cNvGrpSpPr/>
          <p:nvPr/>
        </p:nvGrpSpPr>
        <p:grpSpPr>
          <a:xfrm>
            <a:off x="-124287" y="159797"/>
            <a:ext cx="12393227" cy="1038689"/>
            <a:chOff x="-124287" y="159797"/>
            <a:chExt cx="12393227" cy="10386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901DCE-416C-49A5-AB75-7BA65E2E273F}"/>
                </a:ext>
              </a:extLst>
            </p:cNvPr>
            <p:cNvSpPr/>
            <p:nvPr/>
          </p:nvSpPr>
          <p:spPr>
            <a:xfrm>
              <a:off x="-124287" y="159798"/>
              <a:ext cx="12393227" cy="1038688"/>
            </a:xfrm>
            <a:prstGeom prst="rect">
              <a:avLst/>
            </a:prstGeom>
            <a:solidFill>
              <a:srgbClr val="004883"/>
            </a:solidFill>
            <a:ln w="28575">
              <a:solidFill>
                <a:srgbClr val="A292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04EE1A6B-2A3C-40A9-B1F1-FA6A001A3109}"/>
                </a:ext>
              </a:extLst>
            </p:cNvPr>
            <p:cNvSpPr txBox="1">
              <a:spLocks/>
            </p:cNvSpPr>
            <p:nvPr/>
          </p:nvSpPr>
          <p:spPr>
            <a:xfrm>
              <a:off x="625136" y="159797"/>
              <a:ext cx="10515600" cy="10386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b="1" dirty="0">
                  <a:solidFill>
                    <a:schemeClr val="bg1"/>
                  </a:solidFill>
                  <a:latin typeface="Iskoola Pota" panose="020B0502040204020203" pitchFamily="34" charset="0"/>
                  <a:cs typeface="Iskoola Pota" panose="020B0502040204020203" pitchFamily="34" charset="0"/>
                </a:rPr>
                <a:t>CubeSat History</a:t>
              </a:r>
            </a:p>
          </p:txBody>
        </p:sp>
        <p:pic>
          <p:nvPicPr>
            <p:cNvPr id="18" name="Picture 4" descr="Related image">
              <a:extLst>
                <a:ext uri="{FF2B5EF4-FFF2-40B4-BE49-F238E27FC236}">
                  <a16:creationId xmlns:a16="http://schemas.microsoft.com/office/drawing/2014/main" id="{1732324F-2D74-4228-AFD1-966120D81A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36" b="19170"/>
            <a:stretch/>
          </p:blipFill>
          <p:spPr bwMode="auto">
            <a:xfrm>
              <a:off x="10329418" y="223181"/>
              <a:ext cx="1391765" cy="91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43627-6167-481A-89A9-C9D689AB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  <a:endParaRPr lang="en-US" sz="1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3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99B94E4-C759-42C2-B519-92FE1D7B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858"/>
            <a:ext cx="10515600" cy="4570105"/>
          </a:xfrm>
        </p:spPr>
        <p:txBody>
          <a:bodyPr vert="horz" lIns="91440" tIns="45720" rIns="91440" bIns="45720" numCol="2" rtlCol="0"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Size (per unit)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Volume: 1,000 cm</a:t>
            </a:r>
            <a:r>
              <a:rPr lang="en-US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Mass:1.3 kg</a:t>
            </a:r>
          </a:p>
          <a:p>
            <a:pPr marL="457200" lvl="1" indent="0">
              <a:buNone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Propulsion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Non-volatile propellants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 pyrotechnics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 high-pressure working fluids</a:t>
            </a:r>
          </a:p>
          <a:p>
            <a:pPr lvl="2"/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01C091-1A31-4877-9D7D-0797A4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40" y="6357429"/>
            <a:ext cx="4759171" cy="365125"/>
          </a:xfrm>
        </p:spPr>
        <p:txBody>
          <a:bodyPr/>
          <a:lstStyle/>
          <a:p>
            <a:r>
              <a:rPr lang="en-US" sz="160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  <a:endParaRPr lang="en-US" sz="1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BB73E-3DEE-4A7D-A20B-B1F56673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59797"/>
            <a:ext cx="10515600" cy="124287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AGENDA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D06B6B-CC17-4822-959C-E46D1FB27B34}"/>
              </a:ext>
            </a:extLst>
          </p:cNvPr>
          <p:cNvGrpSpPr/>
          <p:nvPr/>
        </p:nvGrpSpPr>
        <p:grpSpPr>
          <a:xfrm>
            <a:off x="-124287" y="159797"/>
            <a:ext cx="12393227" cy="1038689"/>
            <a:chOff x="-124287" y="159797"/>
            <a:chExt cx="12393227" cy="10386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147E30-6556-4AE6-B7D6-173AEB64ED53}"/>
                </a:ext>
              </a:extLst>
            </p:cNvPr>
            <p:cNvSpPr/>
            <p:nvPr/>
          </p:nvSpPr>
          <p:spPr>
            <a:xfrm>
              <a:off x="-124287" y="159798"/>
              <a:ext cx="12393227" cy="1038688"/>
            </a:xfrm>
            <a:prstGeom prst="rect">
              <a:avLst/>
            </a:prstGeom>
            <a:solidFill>
              <a:srgbClr val="004883"/>
            </a:solidFill>
            <a:ln w="28575">
              <a:solidFill>
                <a:srgbClr val="A292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488496EB-CC44-4A01-8570-5B1F3A5DF2F8}"/>
                </a:ext>
              </a:extLst>
            </p:cNvPr>
            <p:cNvSpPr txBox="1">
              <a:spLocks/>
            </p:cNvSpPr>
            <p:nvPr/>
          </p:nvSpPr>
          <p:spPr>
            <a:xfrm>
              <a:off x="625136" y="159797"/>
              <a:ext cx="10515600" cy="10386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b="1" dirty="0">
                  <a:solidFill>
                    <a:schemeClr val="bg1"/>
                  </a:solidFill>
                  <a:latin typeface="Iskoola Pota" panose="020B0502040204020203" pitchFamily="34" charset="0"/>
                  <a:cs typeface="Iskoola Pota" panose="020B0502040204020203" pitchFamily="34" charset="0"/>
                </a:rPr>
                <a:t>CubeSat Requirements</a:t>
              </a:r>
            </a:p>
          </p:txBody>
        </p:sp>
        <p:pic>
          <p:nvPicPr>
            <p:cNvPr id="13" name="Picture 4" descr="Related image">
              <a:extLst>
                <a:ext uri="{FF2B5EF4-FFF2-40B4-BE49-F238E27FC236}">
                  <a16:creationId xmlns:a16="http://schemas.microsoft.com/office/drawing/2014/main" id="{A11ECA69-C3C7-43CC-99E1-7BB5022ABB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36" b="19170"/>
            <a:stretch/>
          </p:blipFill>
          <p:spPr bwMode="auto">
            <a:xfrm>
              <a:off x="10329418" y="223181"/>
              <a:ext cx="1391765" cy="91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53D0603-BCEA-46C9-B142-B7AB4C67F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615665"/>
              </p:ext>
            </p:extLst>
          </p:nvPr>
        </p:nvGraphicFramePr>
        <p:xfrm>
          <a:off x="396681" y="3726902"/>
          <a:ext cx="11398638" cy="2450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979">
                  <a:extLst>
                    <a:ext uri="{9D8B030D-6E8A-4147-A177-3AD203B41FA5}">
                      <a16:colId xmlns:a16="http://schemas.microsoft.com/office/drawing/2014/main" val="239606186"/>
                    </a:ext>
                  </a:extLst>
                </a:gridCol>
                <a:gridCol w="8371659">
                  <a:extLst>
                    <a:ext uri="{9D8B030D-6E8A-4147-A177-3AD203B41FA5}">
                      <a16:colId xmlns:a16="http://schemas.microsoft.com/office/drawing/2014/main" val="3843697257"/>
                    </a:ext>
                  </a:extLst>
                </a:gridCol>
              </a:tblGrid>
              <a:tr h="436708">
                <a:tc>
                  <a:txBody>
                    <a:bodyPr/>
                    <a:lstStyle/>
                    <a:p>
                      <a:pPr marL="0" marR="0" lvl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4883"/>
                          </a:solidFill>
                          <a:latin typeface="Helvetica" panose="020B0604020202020204" pitchFamily="34" charset="0"/>
                          <a:ea typeface="Verdana" panose="020B0604030504040204" pitchFamily="34" charset="0"/>
                          <a:cs typeface="Helvetica" panose="020B0604020202020204" pitchFamily="34" charset="0"/>
                        </a:rPr>
                        <a:t>Parameter</a:t>
                      </a:r>
                    </a:p>
                  </a:txBody>
                  <a:tcPr marL="94990" marR="94990" marT="47495" marB="474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4883"/>
                          </a:solidFill>
                          <a:latin typeface="Helvetica" panose="020B0604020202020204" pitchFamily="34" charset="0"/>
                          <a:ea typeface="Verdana" panose="020B0604030504040204" pitchFamily="34" charset="0"/>
                          <a:cs typeface="Helvetica" panose="020B0604020202020204" pitchFamily="34" charset="0"/>
                        </a:rPr>
                        <a:t>Complication</a:t>
                      </a:r>
                    </a:p>
                  </a:txBody>
                  <a:tcPr marL="94990" marR="94990" marT="47495" marB="474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810850"/>
                  </a:ext>
                </a:extLst>
              </a:tr>
              <a:tr h="6248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Verdana" panose="020B0604030504040204" pitchFamily="34" charset="0"/>
                          <a:cs typeface="Helvetica" panose="020B0604020202020204" pitchFamily="34" charset="0"/>
                        </a:rPr>
                        <a:t>Thruster Efficiency</a:t>
                      </a:r>
                    </a:p>
                  </a:txBody>
                  <a:tcPr marL="94990" marR="94990" marT="47495" marB="474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Poor propellant utilization due to broad distribution of ion exit velocities </a:t>
                      </a:r>
                    </a:p>
                  </a:txBody>
                  <a:tcPr marL="94990" marR="94990" marT="47495" marB="474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542684"/>
                  </a:ext>
                </a:extLst>
              </a:tr>
              <a:tr h="6936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Verdana" panose="020B0604030504040204" pitchFamily="34" charset="0"/>
                          <a:cs typeface="Helvetica" panose="020B0604020202020204" pitchFamily="34" charset="0"/>
                        </a:rPr>
                        <a:t>Thruster Lifetime</a:t>
                      </a:r>
                    </a:p>
                  </a:txBody>
                  <a:tcPr marL="94990" marR="94990" marT="47495" marB="474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Historically higher channel erosion rates</a:t>
                      </a:r>
                    </a:p>
                  </a:txBody>
                  <a:tcPr marL="94990" marR="94990" marT="47495" marB="474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973612"/>
                  </a:ext>
                </a:extLst>
              </a:tr>
              <a:tr h="6707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Verdana" panose="020B0604030504040204" pitchFamily="34" charset="0"/>
                          <a:cs typeface="Helvetica" panose="020B0604020202020204" pitchFamily="34" charset="0"/>
                        </a:rPr>
                        <a:t>Thermal Management</a:t>
                      </a:r>
                    </a:p>
                  </a:txBody>
                  <a:tcPr marL="94990" marR="94990" marT="47495" marB="474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Heat transfer by radiation is poor, increasing steady state temperature</a:t>
                      </a:r>
                    </a:p>
                  </a:txBody>
                  <a:tcPr marL="94990" marR="94990" marT="47495" marB="474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023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29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01C091-1A31-4877-9D7D-0797A4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40" y="6357429"/>
            <a:ext cx="4759171" cy="365125"/>
          </a:xfrm>
        </p:spPr>
        <p:txBody>
          <a:bodyPr/>
          <a:lstStyle/>
          <a:p>
            <a:r>
              <a:rPr lang="en-US" sz="160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  <a:endParaRPr lang="en-US" sz="1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B82913-68AB-4877-87E7-4D18ACA6F428}"/>
              </a:ext>
            </a:extLst>
          </p:cNvPr>
          <p:cNvSpPr/>
          <p:nvPr/>
        </p:nvSpPr>
        <p:spPr>
          <a:xfrm>
            <a:off x="-124287" y="159798"/>
            <a:ext cx="12393227" cy="1038688"/>
          </a:xfrm>
          <a:prstGeom prst="rect">
            <a:avLst/>
          </a:prstGeom>
          <a:solidFill>
            <a:srgbClr val="004883"/>
          </a:solidFill>
          <a:ln w="28575">
            <a:solidFill>
              <a:srgbClr val="A2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BB73E-3DEE-4A7D-A20B-B1F56673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59797"/>
            <a:ext cx="10515600" cy="103868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Hall Thrusters</a:t>
            </a:r>
          </a:p>
        </p:txBody>
      </p:sp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29ED8C7C-6ED7-4D33-8D1D-54C701C48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19170"/>
          <a:stretch/>
        </p:blipFill>
        <p:spPr bwMode="auto">
          <a:xfrm>
            <a:off x="10329418" y="223181"/>
            <a:ext cx="1391765" cy="9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>
            <a:extLst>
              <a:ext uri="{FF2B5EF4-FFF2-40B4-BE49-F238E27FC236}">
                <a16:creationId xmlns:a16="http://schemas.microsoft.com/office/drawing/2014/main" id="{7BDC1D79-37B2-4569-BC6E-A0B68F7DA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23" y="1540948"/>
            <a:ext cx="6634553" cy="481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D168676F-8A7D-4EFE-AE68-C7A37B626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736"/>
            <a:ext cx="4455123" cy="4561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Electrostatic System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Electric field accelerates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Magnetic field condenses</a:t>
            </a:r>
          </a:p>
          <a:p>
            <a:pPr marL="0" indent="0">
              <a:buNone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Common Propellants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Xenon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Argon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C11C1-EFC5-408F-A502-398DBBF92545}"/>
              </a:ext>
            </a:extLst>
          </p:cNvPr>
          <p:cNvSpPr txBox="1"/>
          <p:nvPr/>
        </p:nvSpPr>
        <p:spPr>
          <a:xfrm>
            <a:off x="9026929" y="5642630"/>
            <a:ext cx="260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Figure 1: Hall Thruster [1]</a:t>
            </a:r>
          </a:p>
        </p:txBody>
      </p:sp>
    </p:spTree>
    <p:extLst>
      <p:ext uri="{BB962C8B-B14F-4D97-AF65-F5344CB8AC3E}">
        <p14:creationId xmlns:p14="http://schemas.microsoft.com/office/powerpoint/2010/main" val="125050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01C091-1A31-4877-9D7D-0797A4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40" y="6357429"/>
            <a:ext cx="4759171" cy="365125"/>
          </a:xfrm>
        </p:spPr>
        <p:txBody>
          <a:bodyPr/>
          <a:lstStyle/>
          <a:p>
            <a:r>
              <a:rPr lang="en-US" sz="160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  <a:endParaRPr lang="en-US" sz="1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B82913-68AB-4877-87E7-4D18ACA6F428}"/>
              </a:ext>
            </a:extLst>
          </p:cNvPr>
          <p:cNvSpPr/>
          <p:nvPr/>
        </p:nvSpPr>
        <p:spPr>
          <a:xfrm>
            <a:off x="-124287" y="159798"/>
            <a:ext cx="12393227" cy="1038688"/>
          </a:xfrm>
          <a:prstGeom prst="rect">
            <a:avLst/>
          </a:prstGeom>
          <a:solidFill>
            <a:srgbClr val="004883"/>
          </a:solidFill>
          <a:ln w="28575">
            <a:solidFill>
              <a:srgbClr val="A2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BB73E-3DEE-4A7D-A20B-B1F56673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59797"/>
            <a:ext cx="10515600" cy="103868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SPT-Type</a:t>
            </a:r>
          </a:p>
        </p:txBody>
      </p:sp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29ED8C7C-6ED7-4D33-8D1D-54C701C48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19170"/>
          <a:stretch/>
        </p:blipFill>
        <p:spPr bwMode="auto">
          <a:xfrm>
            <a:off x="10329418" y="223181"/>
            <a:ext cx="1391765" cy="9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pt type hall thrusters">
            <a:extLst>
              <a:ext uri="{FF2B5EF4-FFF2-40B4-BE49-F238E27FC236}">
                <a16:creationId xmlns:a16="http://schemas.microsoft.com/office/drawing/2014/main" id="{3925482C-E0F6-40D7-B79B-2CAF9BE4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50" y="1847462"/>
            <a:ext cx="10262499" cy="443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0C3906-3210-4C38-B46E-C2EF53C2EAEF}"/>
              </a:ext>
            </a:extLst>
          </p:cNvPr>
          <p:cNvSpPr txBox="1"/>
          <p:nvPr/>
        </p:nvSpPr>
        <p:spPr>
          <a:xfrm>
            <a:off x="225910" y="1652081"/>
            <a:ext cx="214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Iskoola Pota" panose="020B0502040204020203" pitchFamily="34" charset="0"/>
                <a:cs typeface="Iskoola Pota" panose="020B0502040204020203" pitchFamily="34" charset="0"/>
              </a:rPr>
              <a:t>Insulator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E64054-3948-49BC-B72E-B8182C6A3118}"/>
              </a:ext>
            </a:extLst>
          </p:cNvPr>
          <p:cNvSpPr txBox="1"/>
          <p:nvPr/>
        </p:nvSpPr>
        <p:spPr>
          <a:xfrm>
            <a:off x="9954914" y="1652081"/>
            <a:ext cx="214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Iskoola Pota" panose="020B0502040204020203" pitchFamily="34" charset="0"/>
                <a:cs typeface="Iskoola Pota" panose="020B0502040204020203" pitchFamily="34" charset="0"/>
              </a:rPr>
              <a:t>Conductor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C964C1-C0BA-40CD-A446-4CCD9EBB53B6}"/>
              </a:ext>
            </a:extLst>
          </p:cNvPr>
          <p:cNvCxnSpPr>
            <a:cxnSpLocks/>
          </p:cNvCxnSpPr>
          <p:nvPr/>
        </p:nvCxnSpPr>
        <p:spPr>
          <a:xfrm flipH="1">
            <a:off x="10628557" y="2251561"/>
            <a:ext cx="396743" cy="86045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4D09B2-A924-486E-B4CB-E182FADFBBF6}"/>
              </a:ext>
            </a:extLst>
          </p:cNvPr>
          <p:cNvCxnSpPr>
            <a:cxnSpLocks/>
          </p:cNvCxnSpPr>
          <p:nvPr/>
        </p:nvCxnSpPr>
        <p:spPr>
          <a:xfrm flipH="1">
            <a:off x="8799756" y="2175301"/>
            <a:ext cx="1774863" cy="9910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CA73ED-62C5-47F3-870C-45AACD6B16BE}"/>
              </a:ext>
            </a:extLst>
          </p:cNvPr>
          <p:cNvCxnSpPr>
            <a:cxnSpLocks/>
          </p:cNvCxnSpPr>
          <p:nvPr/>
        </p:nvCxnSpPr>
        <p:spPr>
          <a:xfrm>
            <a:off x="1617381" y="2251561"/>
            <a:ext cx="749301" cy="86045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185C933-8162-4FDE-B9C8-B4A944378333}"/>
              </a:ext>
            </a:extLst>
          </p:cNvPr>
          <p:cNvCxnSpPr>
            <a:cxnSpLocks/>
          </p:cNvCxnSpPr>
          <p:nvPr/>
        </p:nvCxnSpPr>
        <p:spPr>
          <a:xfrm>
            <a:off x="1968649" y="2175301"/>
            <a:ext cx="2323652" cy="125369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43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5" y="1305943"/>
            <a:ext cx="107949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Develop a CubeSat compliant SPT HET</a:t>
            </a:r>
          </a:p>
          <a:p>
            <a:pPr marL="742950" lvl="1" indent="-285750">
              <a:buFont typeface="Tahoma" panose="020B0604030504040204" pitchFamily="34" charset="0"/>
              <a:buChar char="▪"/>
            </a:pPr>
            <a:r>
              <a:rPr lang="en-US" sz="24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Based on Russian OKB </a:t>
            </a:r>
            <a:r>
              <a:rPr lang="en-US" sz="2400" dirty="0" err="1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Fakel</a:t>
            </a:r>
            <a:r>
              <a:rPr lang="en-US" sz="24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SPT-100</a:t>
            </a:r>
          </a:p>
          <a:p>
            <a:pPr marL="742950" lvl="1" indent="-285750">
              <a:buFont typeface="Tahoma" panose="020B0604030504040204" pitchFamily="34" charset="0"/>
              <a:buChar char="▪"/>
            </a:pPr>
            <a:r>
              <a:rPr lang="en-US" sz="24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Utilizing conventional electromagnetism physics</a:t>
            </a:r>
          </a:p>
          <a:p>
            <a:endParaRPr lang="en-US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r>
              <a:rPr lang="en-US" sz="26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Mission</a:t>
            </a: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762694"/>
              </p:ext>
            </p:extLst>
          </p:nvPr>
        </p:nvGraphicFramePr>
        <p:xfrm>
          <a:off x="1226132" y="3412989"/>
          <a:ext cx="9838107" cy="27499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79369">
                  <a:extLst>
                    <a:ext uri="{9D8B030D-6E8A-4147-A177-3AD203B41FA5}">
                      <a16:colId xmlns:a16="http://schemas.microsoft.com/office/drawing/2014/main" val="1691207167"/>
                    </a:ext>
                  </a:extLst>
                </a:gridCol>
                <a:gridCol w="3279369">
                  <a:extLst>
                    <a:ext uri="{9D8B030D-6E8A-4147-A177-3AD203B41FA5}">
                      <a16:colId xmlns:a16="http://schemas.microsoft.com/office/drawing/2014/main" val="3233898054"/>
                    </a:ext>
                  </a:extLst>
                </a:gridCol>
                <a:gridCol w="3279369">
                  <a:extLst>
                    <a:ext uri="{9D8B030D-6E8A-4147-A177-3AD203B41FA5}">
                      <a16:colId xmlns:a16="http://schemas.microsoft.com/office/drawing/2014/main" val="1557644300"/>
                    </a:ext>
                  </a:extLst>
                </a:gridCol>
              </a:tblGrid>
              <a:tr h="54269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4883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Parameter</a:t>
                      </a:r>
                      <a:endParaRPr lang="en-US" sz="3200" dirty="0">
                        <a:solidFill>
                          <a:srgbClr val="004883"/>
                        </a:solidFill>
                        <a:latin typeface="Helvetica" panose="020B0604020202020204" pitchFamily="34" charset="0"/>
                        <a:ea typeface="Tahom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4883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Translation</a:t>
                      </a:r>
                      <a:endParaRPr lang="en-US" sz="3200" dirty="0">
                        <a:solidFill>
                          <a:srgbClr val="004883"/>
                        </a:solidFill>
                        <a:latin typeface="Helvetica" panose="020B0604020202020204" pitchFamily="34" charset="0"/>
                        <a:ea typeface="Tahom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4883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Goal Value</a:t>
                      </a:r>
                      <a:endParaRPr lang="en-US" sz="3200" dirty="0">
                        <a:solidFill>
                          <a:srgbClr val="004883"/>
                        </a:solidFill>
                        <a:latin typeface="Helvetica" panose="020B0604020202020204" pitchFamily="34" charset="0"/>
                        <a:ea typeface="Tahom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51211"/>
                  </a:ext>
                </a:extLst>
              </a:tr>
              <a:tr h="542698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Delta-V</a:t>
                      </a:r>
                      <a:endParaRPr lang="en-US" sz="2200" dirty="0">
                        <a:latin typeface="Helvetica" panose="020B0604020202020204" pitchFamily="34" charset="0"/>
                        <a:ea typeface="Tahom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Energy to move</a:t>
                      </a:r>
                      <a:r>
                        <a:rPr lang="en-US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vehicle</a:t>
                      </a:r>
                      <a:endParaRPr lang="en-US" sz="2200" dirty="0">
                        <a:latin typeface="Helvetica" panose="020B0604020202020204" pitchFamily="34" charset="0"/>
                        <a:ea typeface="Tahom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km/s</a:t>
                      </a:r>
                      <a:endParaRPr lang="en-US" sz="2200" dirty="0">
                        <a:latin typeface="Helvetica" panose="020B0604020202020204" pitchFamily="34" charset="0"/>
                        <a:ea typeface="Tahom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51361"/>
                  </a:ext>
                </a:extLst>
              </a:tr>
              <a:tr h="542698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Firing</a:t>
                      </a:r>
                      <a:r>
                        <a:rPr lang="en-US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Time</a:t>
                      </a:r>
                      <a:endParaRPr lang="en-US" sz="2200" dirty="0">
                        <a:latin typeface="Helvetica" panose="020B0604020202020204" pitchFamily="34" charset="0"/>
                        <a:ea typeface="Tahom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Engine</a:t>
                      </a:r>
                      <a:r>
                        <a:rPr lang="en-US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operating time</a:t>
                      </a:r>
                      <a:endParaRPr lang="en-US" sz="2200" dirty="0">
                        <a:latin typeface="Helvetica" panose="020B0604020202020204" pitchFamily="34" charset="0"/>
                        <a:ea typeface="Tahom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1,000</a:t>
                      </a:r>
                      <a:r>
                        <a:rPr lang="en-US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– 2,000 </a:t>
                      </a:r>
                      <a:r>
                        <a:rPr lang="en-US" sz="2200" baseline="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hrs</a:t>
                      </a:r>
                      <a:endParaRPr lang="en-US" sz="2200" baseline="0" dirty="0">
                        <a:latin typeface="Helvetica" panose="020B0604020202020204" pitchFamily="34" charset="0"/>
                        <a:ea typeface="Tahom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009562"/>
                  </a:ext>
                </a:extLst>
              </a:tr>
              <a:tr h="542698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Propellant Throughput</a:t>
                      </a:r>
                      <a:endParaRPr lang="en-US" sz="2200" dirty="0">
                        <a:latin typeface="Helvetica" panose="020B0604020202020204" pitchFamily="34" charset="0"/>
                        <a:ea typeface="Tahom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Fuel</a:t>
                      </a:r>
                      <a:r>
                        <a:rPr lang="en-US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consumed</a:t>
                      </a:r>
                      <a:endParaRPr lang="en-US" sz="2200" dirty="0">
                        <a:latin typeface="Helvetica" panose="020B0604020202020204" pitchFamily="34" charset="0"/>
                        <a:ea typeface="Tahom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– 2.5 kg</a:t>
                      </a:r>
                      <a:endParaRPr lang="en-US" sz="2200" dirty="0">
                        <a:latin typeface="Helvetica" panose="020B0604020202020204" pitchFamily="34" charset="0"/>
                        <a:ea typeface="Tahom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263848"/>
                  </a:ext>
                </a:extLst>
              </a:tr>
              <a:tr h="542698"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Isp</a:t>
                      </a:r>
                      <a:endParaRPr lang="en-US" sz="2200" dirty="0">
                        <a:latin typeface="Helvetica" panose="020B0604020202020204" pitchFamily="34" charset="0"/>
                        <a:ea typeface="Tahom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Fuel</a:t>
                      </a:r>
                      <a:r>
                        <a:rPr lang="en-US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efficiency</a:t>
                      </a:r>
                      <a:endParaRPr lang="en-US" sz="2200" dirty="0">
                        <a:latin typeface="Helvetica" panose="020B0604020202020204" pitchFamily="34" charset="0"/>
                        <a:ea typeface="Tahom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1,250 s</a:t>
                      </a:r>
                      <a:endParaRPr lang="en-US" sz="2200" dirty="0">
                        <a:latin typeface="Helvetica" panose="020B0604020202020204" pitchFamily="34" charset="0"/>
                        <a:ea typeface="Tahom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752388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A92B2609-C3B7-43BD-AF59-B3CC1F28844E}"/>
              </a:ext>
            </a:extLst>
          </p:cNvPr>
          <p:cNvGrpSpPr/>
          <p:nvPr/>
        </p:nvGrpSpPr>
        <p:grpSpPr>
          <a:xfrm>
            <a:off x="-124287" y="159797"/>
            <a:ext cx="12393227" cy="1038689"/>
            <a:chOff x="-124287" y="159797"/>
            <a:chExt cx="12393227" cy="10386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C491CC-103B-41FD-AAAF-CF107FBB44C5}"/>
                </a:ext>
              </a:extLst>
            </p:cNvPr>
            <p:cNvSpPr/>
            <p:nvPr/>
          </p:nvSpPr>
          <p:spPr>
            <a:xfrm>
              <a:off x="-124287" y="159798"/>
              <a:ext cx="12393227" cy="1038688"/>
            </a:xfrm>
            <a:prstGeom prst="rect">
              <a:avLst/>
            </a:prstGeom>
            <a:solidFill>
              <a:srgbClr val="004883"/>
            </a:solidFill>
            <a:ln w="28575">
              <a:solidFill>
                <a:srgbClr val="A292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880FEEA9-441A-449E-93EE-84F17F3FE829}"/>
                </a:ext>
              </a:extLst>
            </p:cNvPr>
            <p:cNvSpPr txBox="1">
              <a:spLocks/>
            </p:cNvSpPr>
            <p:nvPr/>
          </p:nvSpPr>
          <p:spPr>
            <a:xfrm>
              <a:off x="625136" y="159797"/>
              <a:ext cx="10515600" cy="10386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b="1" dirty="0">
                  <a:solidFill>
                    <a:schemeClr val="bg1"/>
                  </a:solidFill>
                  <a:latin typeface="Iskoola Pota" panose="020B0502040204020203" pitchFamily="34" charset="0"/>
                  <a:cs typeface="Iskoola Pota" panose="020B0502040204020203" pitchFamily="34" charset="0"/>
                </a:rPr>
                <a:t>Research Objectives</a:t>
              </a:r>
            </a:p>
          </p:txBody>
        </p:sp>
        <p:pic>
          <p:nvPicPr>
            <p:cNvPr id="11" name="Picture 4" descr="Related image">
              <a:extLst>
                <a:ext uri="{FF2B5EF4-FFF2-40B4-BE49-F238E27FC236}">
                  <a16:creationId xmlns:a16="http://schemas.microsoft.com/office/drawing/2014/main" id="{68F8CE47-A4D8-4462-BCED-F19A52621B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36" b="19170"/>
            <a:stretch/>
          </p:blipFill>
          <p:spPr bwMode="auto">
            <a:xfrm>
              <a:off x="10329418" y="223181"/>
              <a:ext cx="1391765" cy="91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99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0"/>
          <p:cNvSpPr txBox="1">
            <a:spLocks/>
          </p:cNvSpPr>
          <p:nvPr/>
        </p:nvSpPr>
        <p:spPr>
          <a:xfrm>
            <a:off x="4025900" y="6223747"/>
            <a:ext cx="411480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7A4F73C-D61D-4BA6-AD6A-59786B637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364269"/>
              </p:ext>
            </p:extLst>
          </p:nvPr>
        </p:nvGraphicFramePr>
        <p:xfrm>
          <a:off x="884540" y="3552712"/>
          <a:ext cx="10596256" cy="2584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7737">
                  <a:extLst>
                    <a:ext uri="{9D8B030D-6E8A-4147-A177-3AD203B41FA5}">
                      <a16:colId xmlns:a16="http://schemas.microsoft.com/office/drawing/2014/main" val="1928491762"/>
                    </a:ext>
                  </a:extLst>
                </a:gridCol>
                <a:gridCol w="1983954">
                  <a:extLst>
                    <a:ext uri="{9D8B030D-6E8A-4147-A177-3AD203B41FA5}">
                      <a16:colId xmlns:a16="http://schemas.microsoft.com/office/drawing/2014/main" val="1050789912"/>
                    </a:ext>
                  </a:extLst>
                </a:gridCol>
                <a:gridCol w="1437814">
                  <a:extLst>
                    <a:ext uri="{9D8B030D-6E8A-4147-A177-3AD203B41FA5}">
                      <a16:colId xmlns:a16="http://schemas.microsoft.com/office/drawing/2014/main" val="1981055217"/>
                    </a:ext>
                  </a:extLst>
                </a:gridCol>
                <a:gridCol w="1524429">
                  <a:extLst>
                    <a:ext uri="{9D8B030D-6E8A-4147-A177-3AD203B41FA5}">
                      <a16:colId xmlns:a16="http://schemas.microsoft.com/office/drawing/2014/main" val="1403977959"/>
                    </a:ext>
                  </a:extLst>
                </a:gridCol>
                <a:gridCol w="2251999">
                  <a:extLst>
                    <a:ext uri="{9D8B030D-6E8A-4147-A177-3AD203B41FA5}">
                      <a16:colId xmlns:a16="http://schemas.microsoft.com/office/drawing/2014/main" val="2381697346"/>
                    </a:ext>
                  </a:extLst>
                </a:gridCol>
                <a:gridCol w="1500323">
                  <a:extLst>
                    <a:ext uri="{9D8B030D-6E8A-4147-A177-3AD203B41FA5}">
                      <a16:colId xmlns:a16="http://schemas.microsoft.com/office/drawing/2014/main" val="3234385475"/>
                    </a:ext>
                  </a:extLst>
                </a:gridCol>
              </a:tblGrid>
              <a:tr h="755749">
                <a:tc>
                  <a:txBody>
                    <a:bodyPr/>
                    <a:lstStyle/>
                    <a:p>
                      <a:pPr marL="0" marR="0" lvl="0" indent="6350" algn="l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Verdana" panose="020B0604030504040204" pitchFamily="34" charset="0"/>
                          <a:cs typeface="Helvetica" panose="020B0604020202020204" pitchFamily="34" charset="0"/>
                        </a:rPr>
                        <a:t>Element</a:t>
                      </a:r>
                    </a:p>
                    <a:p>
                      <a:pPr indent="182880" algn="l"/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Verdana" panose="020B0604030504040204" pitchFamily="34" charset="0"/>
                          <a:cs typeface="Helvetica" panose="020B0604020202020204" pitchFamily="34" charset="0"/>
                        </a:rPr>
                        <a:t>Molecular Weight (AMU)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Verdan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Verdana" panose="020B0604030504040204" pitchFamily="34" charset="0"/>
                          <a:cs typeface="Helvetica" panose="020B0604020202020204" pitchFamily="34" charset="0"/>
                        </a:rPr>
                        <a:t>Cost (USD/kg)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Verdan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Verdana" panose="020B0604030504040204" pitchFamily="34" charset="0"/>
                          <a:cs typeface="Helvetica" panose="020B0604020202020204" pitchFamily="34" charset="0"/>
                        </a:rPr>
                        <a:t>Melting Point (°C)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Verdan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Verdana" panose="020B0604030504040204" pitchFamily="34" charset="0"/>
                          <a:cs typeface="Helvetica" panose="020B0604020202020204" pitchFamily="34" charset="0"/>
                        </a:rPr>
                        <a:t>Ionization Energy (kJ/mol)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Verdan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Verdana" panose="020B0604030504040204" pitchFamily="34" charset="0"/>
                          <a:cs typeface="Helvetica" panose="020B0604020202020204" pitchFamily="34" charset="0"/>
                        </a:rPr>
                        <a:t>Reactivity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Verdan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39396"/>
                  </a:ext>
                </a:extLst>
              </a:tr>
              <a:tr h="33588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Verdana" panose="020B0604030504040204" pitchFamily="34" charset="0"/>
                          <a:cs typeface="Helvetica" panose="020B0604020202020204" pitchFamily="34" charset="0"/>
                        </a:rPr>
                        <a:t>Magnesium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Verdan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650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738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Moderate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232760"/>
                  </a:ext>
                </a:extLst>
              </a:tr>
              <a:tr h="33588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Verdana" panose="020B0604030504040204" pitchFamily="34" charset="0"/>
                          <a:cs typeface="Helvetica" panose="020B0604020202020204" pitchFamily="34" charset="0"/>
                        </a:rPr>
                        <a:t>Zinc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Verdan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65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53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420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906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Low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124236"/>
                  </a:ext>
                </a:extLst>
              </a:tr>
              <a:tr h="33588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Verdana" panose="020B0604030504040204" pitchFamily="34" charset="0"/>
                          <a:cs typeface="Helvetica" panose="020B0604020202020204" pitchFamily="34" charset="0"/>
                        </a:rPr>
                        <a:t>Bismuth</a:t>
                      </a:r>
                      <a:endParaRPr lang="en-US" sz="800" b="1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Verdan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209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39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271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703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Low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61137"/>
                  </a:ext>
                </a:extLst>
              </a:tr>
              <a:tr h="33588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Verdana" panose="020B0604030504040204" pitchFamily="34" charset="0"/>
                          <a:cs typeface="Helvetica" panose="020B0604020202020204" pitchFamily="34" charset="0"/>
                        </a:rPr>
                        <a:t>Mercury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Verdan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48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-39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1007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Low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056794"/>
                  </a:ext>
                </a:extLst>
              </a:tr>
              <a:tr h="33588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Verdana" panose="020B0604030504040204" pitchFamily="34" charset="0"/>
                          <a:cs typeface="Helvetica" panose="020B0604020202020204" pitchFamily="34" charset="0"/>
                        </a:rPr>
                        <a:t>Lead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Verdana" panose="020B060403050404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207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327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716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Low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462660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85805" y="1305943"/>
            <a:ext cx="11109955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6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ERAU</a:t>
            </a:r>
          </a:p>
          <a:p>
            <a:pPr marL="742950" lvl="1" indent="-285750">
              <a:buFont typeface="Tahoma" panose="020B0604030504040204" pitchFamily="34" charset="0"/>
              <a:buChar char="▪"/>
            </a:pPr>
            <a:r>
              <a:rPr lang="en-US" sz="24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First EP attempt</a:t>
            </a:r>
          </a:p>
          <a:p>
            <a:pPr marL="742950" lvl="1" indent="-285750">
              <a:buFont typeface="Tahoma" panose="020B0604030504040204" pitchFamily="34" charset="0"/>
              <a:buChar char="▪"/>
            </a:pPr>
            <a:r>
              <a:rPr lang="en-US" sz="24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New safety procedures</a:t>
            </a:r>
          </a:p>
          <a:p>
            <a:pPr marL="742950" lvl="1" indent="-285750">
              <a:buFont typeface="Tahoma" panose="020B0604030504040204" pitchFamily="34" charset="0"/>
              <a:buChar char="▪"/>
            </a:pPr>
            <a:r>
              <a:rPr lang="en-US" sz="24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Hardware for future projects</a:t>
            </a:r>
          </a:p>
          <a:p>
            <a:pPr marL="742950" lvl="1" indent="-285750">
              <a:buFont typeface="Tahoma" panose="020B0604030504040204" pitchFamily="34" charset="0"/>
              <a:buChar char="▪"/>
            </a:pPr>
            <a:r>
              <a:rPr lang="en-US" sz="24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Representation in a new industry</a:t>
            </a:r>
            <a:endParaRPr lang="en-US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r>
              <a:rPr lang="en-US" sz="26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Industry/Academia</a:t>
            </a:r>
          </a:p>
          <a:p>
            <a:pPr marL="742950" lvl="1" indent="-285750">
              <a:buFont typeface="Tahoma" panose="020B0604030504040204" pitchFamily="34" charset="0"/>
              <a:buChar char="▪"/>
            </a:pPr>
            <a:r>
              <a:rPr lang="en-US" sz="24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Exploration of vaporized metals</a:t>
            </a:r>
          </a:p>
          <a:p>
            <a:pPr marL="742950" lvl="1" indent="-285750">
              <a:buFont typeface="Tahoma" panose="020B0604030504040204" pitchFamily="34" charset="0"/>
              <a:buChar char="▪"/>
            </a:pPr>
            <a:r>
              <a:rPr lang="en-US" sz="24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Development of cube satellite compliant propulsion</a:t>
            </a:r>
          </a:p>
          <a:p>
            <a:pPr marL="742950" lvl="1" indent="-285750">
              <a:buFont typeface="Tahoma" panose="020B0604030504040204" pitchFamily="34" charset="0"/>
              <a:buChar char="▪"/>
            </a:pPr>
            <a:r>
              <a:rPr lang="en-US" sz="24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Open source designs and artifacts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F8C540-DEE8-41D6-A389-EF5762D6DB3C}"/>
              </a:ext>
            </a:extLst>
          </p:cNvPr>
          <p:cNvGrpSpPr/>
          <p:nvPr/>
        </p:nvGrpSpPr>
        <p:grpSpPr>
          <a:xfrm>
            <a:off x="-124287" y="159797"/>
            <a:ext cx="12393227" cy="1038689"/>
            <a:chOff x="-124287" y="159797"/>
            <a:chExt cx="12393227" cy="1038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0611F9-AB2F-450B-AFA1-71684CA2C4B8}"/>
                </a:ext>
              </a:extLst>
            </p:cNvPr>
            <p:cNvSpPr/>
            <p:nvPr/>
          </p:nvSpPr>
          <p:spPr>
            <a:xfrm>
              <a:off x="-124287" y="159798"/>
              <a:ext cx="12393227" cy="1038688"/>
            </a:xfrm>
            <a:prstGeom prst="rect">
              <a:avLst/>
            </a:prstGeom>
            <a:solidFill>
              <a:srgbClr val="004883"/>
            </a:solidFill>
            <a:ln w="28575">
              <a:solidFill>
                <a:srgbClr val="A292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E47CC83E-F109-412F-B559-7DA0FA2B7CD7}"/>
                </a:ext>
              </a:extLst>
            </p:cNvPr>
            <p:cNvSpPr txBox="1">
              <a:spLocks/>
            </p:cNvSpPr>
            <p:nvPr/>
          </p:nvSpPr>
          <p:spPr>
            <a:xfrm>
              <a:off x="625136" y="159797"/>
              <a:ext cx="10515600" cy="10386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b="1" dirty="0">
                  <a:solidFill>
                    <a:schemeClr val="bg1"/>
                  </a:solidFill>
                  <a:latin typeface="Iskoola Pota" panose="020B0502040204020203" pitchFamily="34" charset="0"/>
                  <a:cs typeface="Iskoola Pota" panose="020B0502040204020203" pitchFamily="34" charset="0"/>
                </a:rPr>
                <a:t>Research Benefits</a:t>
              </a:r>
            </a:p>
          </p:txBody>
        </p:sp>
        <p:pic>
          <p:nvPicPr>
            <p:cNvPr id="13" name="Picture 4" descr="Related image">
              <a:extLst>
                <a:ext uri="{FF2B5EF4-FFF2-40B4-BE49-F238E27FC236}">
                  <a16:creationId xmlns:a16="http://schemas.microsoft.com/office/drawing/2014/main" id="{9AD4C89A-224D-4ECF-BBB5-4D479A4C7A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36" b="19170"/>
            <a:stretch/>
          </p:blipFill>
          <p:spPr bwMode="auto">
            <a:xfrm>
              <a:off x="10329418" y="223181"/>
              <a:ext cx="1391765" cy="91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119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01C091-1A31-4877-9D7D-0797A4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40" y="6357429"/>
            <a:ext cx="4759171" cy="365125"/>
          </a:xfrm>
        </p:spPr>
        <p:txBody>
          <a:bodyPr/>
          <a:lstStyle/>
          <a:p>
            <a:r>
              <a:rPr lang="en-US" sz="1600">
                <a:latin typeface="Iskoola Pota" panose="020B0502040204020203" pitchFamily="34" charset="0"/>
                <a:cs typeface="Iskoola Pota" panose="020B0502040204020203" pitchFamily="34" charset="0"/>
              </a:rPr>
              <a:t>2020 Arizona Space Grant Symposium</a:t>
            </a:r>
            <a:endParaRPr lang="en-US" sz="1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BB73E-3DEE-4A7D-A20B-B1F56673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59797"/>
            <a:ext cx="10515600" cy="124287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AGENDA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47E30-6556-4AE6-B7D6-173AEB64ED53}"/>
              </a:ext>
            </a:extLst>
          </p:cNvPr>
          <p:cNvSpPr/>
          <p:nvPr/>
        </p:nvSpPr>
        <p:spPr>
          <a:xfrm>
            <a:off x="-124287" y="159798"/>
            <a:ext cx="12393227" cy="1038688"/>
          </a:xfrm>
          <a:prstGeom prst="rect">
            <a:avLst/>
          </a:prstGeom>
          <a:solidFill>
            <a:srgbClr val="004883"/>
          </a:solidFill>
          <a:ln w="28575">
            <a:solidFill>
              <a:srgbClr val="A2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8496EB-CC44-4A01-8570-5B1F3A5DF2F8}"/>
              </a:ext>
            </a:extLst>
          </p:cNvPr>
          <p:cNvSpPr txBox="1">
            <a:spLocks/>
          </p:cNvSpPr>
          <p:nvPr/>
        </p:nvSpPr>
        <p:spPr>
          <a:xfrm>
            <a:off x="625136" y="159797"/>
            <a:ext cx="10515600" cy="103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Thruster Design</a:t>
            </a:r>
          </a:p>
        </p:txBody>
      </p:sp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A11ECA69-C3C7-43CC-99E1-7BB5022AB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19170"/>
          <a:stretch/>
        </p:blipFill>
        <p:spPr bwMode="auto">
          <a:xfrm>
            <a:off x="10329418" y="223181"/>
            <a:ext cx="1391765" cy="9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ntent Placeholder 18" descr="A picture containing room, scene, gambling house&#10;&#10;Description automatically generated">
            <a:extLst>
              <a:ext uri="{FF2B5EF4-FFF2-40B4-BE49-F238E27FC236}">
                <a16:creationId xmlns:a16="http://schemas.microsoft.com/office/drawing/2014/main" id="{8BE3BC6A-617F-455A-876C-0A841DC11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53" b="90722" l="17611" r="85929">
                        <a14:foregroundMark x1="24867" y1="24857" x2="26106" y2="22680"/>
                        <a14:foregroundMark x1="44779" y1="10997" x2="49381" y2="11684"/>
                        <a14:foregroundMark x1="37080" y1="16953" x2="37080" y2="16953"/>
                        <a14:foregroundMark x1="39912" y1="15235" x2="50442" y2="15006"/>
                        <a14:foregroundMark x1="50442" y1="15006" x2="51239" y2="14433"/>
                        <a14:foregroundMark x1="52920" y1="13173" x2="68584" y2="12600"/>
                        <a14:foregroundMark x1="67257" y1="16380" x2="76637" y2="22680"/>
                        <a14:foregroundMark x1="75664" y1="17869" x2="80000" y2="25773"/>
                        <a14:foregroundMark x1="82655" y1="26690" x2="83363" y2="33562"/>
                        <a14:foregroundMark x1="20885" y1="32417" x2="20088" y2="42955"/>
                        <a14:foregroundMark x1="17876" y1="48568" x2="17699" y2="52577"/>
                        <a14:foregroundMark x1="85310" y1="49828" x2="83097" y2="54639"/>
                        <a14:foregroundMark x1="85752" y1="46735" x2="85752" y2="46735"/>
                        <a14:foregroundMark x1="79558" y1="32417" x2="79558" y2="32417"/>
                        <a14:foregroundMark x1="84602" y1="35510" x2="84602" y2="35510"/>
                        <a14:foregroundMark x1="79646" y1="30584" x2="80619" y2="32073"/>
                        <a14:foregroundMark x1="67699" y1="34364" x2="67522" y2="36082"/>
                        <a14:foregroundMark x1="37168" y1="34364" x2="38319" y2="32990"/>
                        <a14:foregroundMark x1="27345" y1="29668" x2="26814" y2="30126"/>
                        <a14:foregroundMark x1="23274" y1="57732" x2="24602" y2="59221"/>
                        <a14:foregroundMark x1="37699" y1="64032" x2="41681" y2="67927"/>
                        <a14:foregroundMark x1="54425" y1="66667" x2="63274" y2="69416"/>
                        <a14:foregroundMark x1="70354" y1="65521" x2="78496" y2="61970"/>
                        <a14:foregroundMark x1="78496" y1="61970" x2="81681" y2="57503"/>
                        <a14:foregroundMark x1="82743" y1="74456" x2="75575" y2="80412"/>
                        <a14:foregroundMark x1="75575" y1="80412" x2="51327" y2="89118"/>
                        <a14:foregroundMark x1="51327" y1="89118" x2="34159" y2="85452"/>
                        <a14:foregroundMark x1="34159" y1="85452" x2="27080" y2="80871"/>
                        <a14:foregroundMark x1="27080" y1="80871" x2="24159" y2="76289"/>
                        <a14:foregroundMark x1="19735" y1="72623" x2="23717" y2="78809"/>
                        <a14:foregroundMark x1="18584" y1="66667" x2="18673" y2="64261"/>
                        <a14:foregroundMark x1="35487" y1="87514" x2="42743" y2="89003"/>
                        <a14:foregroundMark x1="46195" y1="90378" x2="53451" y2="90722"/>
                        <a14:foregroundMark x1="41947" y1="10653" x2="42035" y2="10653"/>
                        <a14:foregroundMark x1="60265" y1="87629" x2="69292" y2="85911"/>
                        <a14:foregroundMark x1="69292" y1="85911" x2="73009" y2="83505"/>
                        <a14:foregroundMark x1="43451" y1="11226" x2="43451" y2="11226"/>
                        <a14:foregroundMark x1="41150" y1="10767" x2="41150" y2="10767"/>
                        <a14:foregroundMark x1="85487" y1="31959" x2="85487" y2="31959"/>
                        <a14:foregroundMark x1="85487" y1="31271" x2="85487" y2="31271"/>
                        <a14:foregroundMark x1="85575" y1="42268" x2="85575" y2="42268"/>
                        <a14:foregroundMark x1="85575" y1="63918" x2="85575" y2="63918"/>
                        <a14:foregroundMark x1="85841" y1="64719" x2="85841" y2="64719"/>
                        <a14:foregroundMark x1="85929" y1="39175" x2="85929" y2="39175"/>
                        <a14:foregroundMark x1="85929" y1="34822" x2="85929" y2="34822"/>
                        <a14:foregroundMark x1="85929" y1="40893" x2="85929" y2="40893"/>
                        <a14:foregroundMark x1="85841" y1="33792" x2="85841" y2="33792"/>
                        <a14:backgroundMark x1="18673" y1="10767" x2="15044" y2="25430"/>
                        <a14:backgroundMark x1="24425" y1="13631" x2="18584" y2="21420"/>
                        <a14:backgroundMark x1="18584" y1="21420" x2="18496" y2="2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0" t="5118" r="9563" b="4598"/>
          <a:stretch/>
        </p:blipFill>
        <p:spPr>
          <a:xfrm>
            <a:off x="7240936" y="1402672"/>
            <a:ext cx="4439982" cy="3977128"/>
          </a:xfrm>
          <a:ln>
            <a:noFill/>
          </a:ln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AB17ACDC-90BB-433C-B6F6-6F3E58FA2A9E}"/>
              </a:ext>
            </a:extLst>
          </p:cNvPr>
          <p:cNvSpPr txBox="1">
            <a:spLocks/>
          </p:cNvSpPr>
          <p:nvPr/>
        </p:nvSpPr>
        <p:spPr>
          <a:xfrm>
            <a:off x="838200" y="1606858"/>
            <a:ext cx="5613400" cy="457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02E0B4F-7ACF-451A-8D73-DC93AEC0406B}"/>
              </a:ext>
            </a:extLst>
          </p:cNvPr>
          <p:cNvCxnSpPr/>
          <p:nvPr/>
        </p:nvCxnSpPr>
        <p:spPr>
          <a:xfrm>
            <a:off x="7398052" y="5512966"/>
            <a:ext cx="41486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6984BAD-02BD-4C8F-BBE8-171296A26190}"/>
              </a:ext>
            </a:extLst>
          </p:cNvPr>
          <p:cNvSpPr txBox="1"/>
          <p:nvPr/>
        </p:nvSpPr>
        <p:spPr>
          <a:xfrm>
            <a:off x="9153624" y="5328300"/>
            <a:ext cx="8285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3.3 In.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318949A-43AD-4FB6-99DD-1F393AC6CF46}"/>
              </a:ext>
            </a:extLst>
          </p:cNvPr>
          <p:cNvCxnSpPr>
            <a:cxnSpLocks/>
          </p:cNvCxnSpPr>
          <p:nvPr/>
        </p:nvCxnSpPr>
        <p:spPr>
          <a:xfrm>
            <a:off x="7093601" y="2518845"/>
            <a:ext cx="0" cy="20152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E334AF1-D8D0-41E0-B4AA-1BBD6C70BF1A}"/>
              </a:ext>
            </a:extLst>
          </p:cNvPr>
          <p:cNvSpPr txBox="1"/>
          <p:nvPr/>
        </p:nvSpPr>
        <p:spPr>
          <a:xfrm>
            <a:off x="6598934" y="3206570"/>
            <a:ext cx="8285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0.5 In.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A363ABD6-F91E-4801-812D-AA57618D7A00}"/>
              </a:ext>
            </a:extLst>
          </p:cNvPr>
          <p:cNvSpPr txBox="1">
            <a:spLocks/>
          </p:cNvSpPr>
          <p:nvPr/>
        </p:nvSpPr>
        <p:spPr>
          <a:xfrm>
            <a:off x="838200" y="1606858"/>
            <a:ext cx="10515600" cy="4570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00" b="1" dirty="0">
                <a:latin typeface="Helvetica" panose="020B0604020202020204" pitchFamily="34" charset="0"/>
                <a:cs typeface="Helvetica" panose="020B0604020202020204" pitchFamily="34" charset="0"/>
              </a:rPr>
              <a:t>Materials</a:t>
            </a: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A36 Steel</a:t>
            </a: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Alumina Silicate</a:t>
            </a: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Stainless Steel</a:t>
            </a: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SEM Cathode</a:t>
            </a:r>
          </a:p>
          <a:p>
            <a:pPr lvl="2"/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3100" b="1" dirty="0">
                <a:latin typeface="Helvetica" panose="020B0604020202020204" pitchFamily="34" charset="0"/>
                <a:cs typeface="Helvetica" panose="020B0604020202020204" pitchFamily="34" charset="0"/>
              </a:rPr>
              <a:t>Manufacturability</a:t>
            </a: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Single plate thicknesses</a:t>
            </a: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Single screw size</a:t>
            </a: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Machined in house</a:t>
            </a:r>
          </a:p>
          <a:p>
            <a:pPr marL="914400" lvl="2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3100" b="1" dirty="0">
                <a:latin typeface="Helvetica" panose="020B0604020202020204" pitchFamily="34" charset="0"/>
                <a:cs typeface="Helvetica" panose="020B0604020202020204" pitchFamily="34" charset="0"/>
              </a:rPr>
              <a:t>Cost to Date</a:t>
            </a: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Engine: $815 (w/ redundancies)</a:t>
            </a:r>
          </a:p>
          <a:p>
            <a:pPr lvl="1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Permanent hardware: $650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A3E110-2A11-4442-84BA-8BB1CB46BC8E}"/>
              </a:ext>
            </a:extLst>
          </p:cNvPr>
          <p:cNvSpPr txBox="1"/>
          <p:nvPr/>
        </p:nvSpPr>
        <p:spPr>
          <a:xfrm>
            <a:off x="8158438" y="5721492"/>
            <a:ext cx="260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Figure 4: Current ERAU Hall Thruster Model</a:t>
            </a:r>
          </a:p>
        </p:txBody>
      </p:sp>
    </p:spTree>
    <p:extLst>
      <p:ext uri="{BB962C8B-B14F-4D97-AF65-F5344CB8AC3E}">
        <p14:creationId xmlns:p14="http://schemas.microsoft.com/office/powerpoint/2010/main" val="3349259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Microsoft Office PowerPoint</Application>
  <PresentationFormat>Widescreen</PresentationFormat>
  <Paragraphs>361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Helvetica</vt:lpstr>
      <vt:lpstr>Iskoola Pota</vt:lpstr>
      <vt:lpstr>Tahoma</vt:lpstr>
      <vt:lpstr>Office Theme</vt:lpstr>
      <vt:lpstr>Preliminary Design of a Cube Satellite Compliant Hall Thruster</vt:lpstr>
      <vt:lpstr>PowerPoint Presentation</vt:lpstr>
      <vt:lpstr>PowerPoint Presentation</vt:lpstr>
      <vt:lpstr>AGENDA</vt:lpstr>
      <vt:lpstr>Hall Thrusters</vt:lpstr>
      <vt:lpstr>SPT-Type</vt:lpstr>
      <vt:lpstr>PowerPoint Presentation</vt:lpstr>
      <vt:lpstr>PowerPoint Presentation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Design of a Cube Satellite Compliant Hall Thruster</dc:title>
  <dc:creator>Alexis hepburn</dc:creator>
  <cp:lastModifiedBy>Hepburn, Alexis M.</cp:lastModifiedBy>
  <cp:revision>84</cp:revision>
  <dcterms:created xsi:type="dcterms:W3CDTF">2019-08-15T01:18:29Z</dcterms:created>
  <dcterms:modified xsi:type="dcterms:W3CDTF">2020-04-02T22:46:59Z</dcterms:modified>
</cp:coreProperties>
</file>